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9" r:id="rId2"/>
    <p:sldId id="358" r:id="rId3"/>
    <p:sldId id="258" r:id="rId4"/>
    <p:sldId id="332" r:id="rId5"/>
    <p:sldId id="283" r:id="rId6"/>
    <p:sldId id="281" r:id="rId7"/>
    <p:sldId id="365" r:id="rId8"/>
    <p:sldId id="359" r:id="rId9"/>
    <p:sldId id="257" r:id="rId10"/>
    <p:sldId id="379" r:id="rId11"/>
    <p:sldId id="271" r:id="rId12"/>
    <p:sldId id="260" r:id="rId13"/>
    <p:sldId id="272" r:id="rId14"/>
    <p:sldId id="351" r:id="rId15"/>
    <p:sldId id="362" r:id="rId16"/>
    <p:sldId id="363" r:id="rId17"/>
    <p:sldId id="276" r:id="rId18"/>
    <p:sldId id="360" r:id="rId19"/>
    <p:sldId id="264" r:id="rId20"/>
    <p:sldId id="261" r:id="rId21"/>
    <p:sldId id="384" r:id="rId22"/>
    <p:sldId id="262" r:id="rId23"/>
    <p:sldId id="267" r:id="rId24"/>
    <p:sldId id="356" r:id="rId25"/>
    <p:sldId id="380" r:id="rId26"/>
    <p:sldId id="381" r:id="rId27"/>
    <p:sldId id="334" r:id="rId28"/>
    <p:sldId id="273" r:id="rId29"/>
    <p:sldId id="335" r:id="rId30"/>
    <p:sldId id="336" r:id="rId31"/>
    <p:sldId id="337" r:id="rId32"/>
    <p:sldId id="343" r:id="rId33"/>
    <p:sldId id="344" r:id="rId34"/>
    <p:sldId id="346" r:id="rId35"/>
    <p:sldId id="347" r:id="rId36"/>
    <p:sldId id="348" r:id="rId37"/>
    <p:sldId id="353" r:id="rId38"/>
    <p:sldId id="352" r:id="rId39"/>
    <p:sldId id="354" r:id="rId40"/>
    <p:sldId id="382" r:id="rId41"/>
    <p:sldId id="378" r:id="rId42"/>
    <p:sldId id="377" r:id="rId43"/>
    <p:sldId id="376" r:id="rId44"/>
    <p:sldId id="369" r:id="rId45"/>
    <p:sldId id="370" r:id="rId46"/>
    <p:sldId id="371" r:id="rId47"/>
    <p:sldId id="372" r:id="rId48"/>
    <p:sldId id="367" r:id="rId49"/>
    <p:sldId id="373" r:id="rId50"/>
    <p:sldId id="366" r:id="rId51"/>
    <p:sldId id="375" r:id="rId52"/>
    <p:sldId id="368" r:id="rId53"/>
    <p:sldId id="318" r:id="rId54"/>
    <p:sldId id="295" r:id="rId55"/>
    <p:sldId id="288" r:id="rId56"/>
    <p:sldId id="298" r:id="rId57"/>
    <p:sldId id="300" r:id="rId58"/>
    <p:sldId id="301" r:id="rId59"/>
    <p:sldId id="302" r:id="rId60"/>
    <p:sldId id="303" r:id="rId61"/>
    <p:sldId id="304" r:id="rId62"/>
    <p:sldId id="305" r:id="rId63"/>
    <p:sldId id="319" r:id="rId64"/>
    <p:sldId id="364" r:id="rId65"/>
    <p:sldId id="306" r:id="rId66"/>
    <p:sldId id="291" r:id="rId67"/>
    <p:sldId id="307" r:id="rId68"/>
    <p:sldId id="308" r:id="rId69"/>
    <p:sldId id="357" r:id="rId70"/>
    <p:sldId id="309" r:id="rId71"/>
    <p:sldId id="310" r:id="rId72"/>
    <p:sldId id="311" r:id="rId73"/>
    <p:sldId id="312" r:id="rId74"/>
    <p:sldId id="313" r:id="rId75"/>
    <p:sldId id="314" r:id="rId76"/>
    <p:sldId id="315" r:id="rId77"/>
    <p:sldId id="383" r:id="rId78"/>
    <p:sldId id="316"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91" autoAdjust="0"/>
    <p:restoredTop sz="99255" autoAdjust="0"/>
  </p:normalViewPr>
  <p:slideViewPr>
    <p:cSldViewPr>
      <p:cViewPr varScale="1">
        <p:scale>
          <a:sx n="117" d="100"/>
          <a:sy n="117" d="100"/>
        </p:scale>
        <p:origin x="1376" y="176"/>
      </p:cViewPr>
      <p:guideLst>
        <p:guide orient="horz" pos="2160"/>
        <p:guide pos="2880"/>
      </p:guideLst>
    </p:cSldViewPr>
  </p:slideViewPr>
  <p:outlineViewPr>
    <p:cViewPr>
      <p:scale>
        <a:sx n="33" d="100"/>
        <a:sy n="33" d="100"/>
      </p:scale>
      <p:origin x="0" y="24976"/>
    </p:cViewPr>
    <p:sldLst>
      <p:sld r:id="rId1" collapse="1"/>
    </p:sldLst>
  </p:outlineViewPr>
  <p:notesTextViewPr>
    <p:cViewPr>
      <p:scale>
        <a:sx n="100" d="100"/>
        <a:sy n="100" d="100"/>
      </p:scale>
      <p:origin x="0" y="0"/>
    </p:cViewPr>
  </p:notesTextViewPr>
  <p:sorterViewPr>
    <p:cViewPr>
      <p:scale>
        <a:sx n="66" d="100"/>
        <a:sy n="66" d="100"/>
      </p:scale>
      <p:origin x="0" y="14442"/>
    </p:cViewPr>
  </p:sorterViewPr>
  <p:notesViewPr>
    <p:cSldViewPr>
      <p:cViewPr varScale="1">
        <p:scale>
          <a:sx n="55" d="100"/>
          <a:sy n="55" d="100"/>
        </p:scale>
        <p:origin x="-12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9C4D2E-4DC5-455D-B7B7-7AE0E04D5C7F}" type="datetimeFigureOut">
              <a:rPr lang="en-US" smtClean="0"/>
              <a:pPr/>
              <a:t>10/19/17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CD7C28-53E8-46C1-9084-0DC6654CD9F7}" type="slidenum">
              <a:rPr lang="en-US" smtClean="0"/>
              <a:pPr/>
              <a:t>‹#›</a:t>
            </a:fld>
            <a:endParaRPr lang="en-US"/>
          </a:p>
        </p:txBody>
      </p:sp>
    </p:spTree>
    <p:extLst>
      <p:ext uri="{BB962C8B-B14F-4D97-AF65-F5344CB8AC3E}">
        <p14:creationId xmlns:p14="http://schemas.microsoft.com/office/powerpoint/2010/main" val="414653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F9109E-60FB-411A-8F16-6A6817F29C2C}" type="datetimeFigureOut">
              <a:rPr lang="en-US" smtClean="0"/>
              <a:t>10/19/17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7EDFDB-5AF1-40EB-81E1-4EFBCB1F72FE}" type="slidenum">
              <a:rPr lang="en-US" smtClean="0"/>
              <a:t>‹#›</a:t>
            </a:fld>
            <a:endParaRPr lang="en-US"/>
          </a:p>
        </p:txBody>
      </p:sp>
    </p:spTree>
    <p:extLst>
      <p:ext uri="{BB962C8B-B14F-4D97-AF65-F5344CB8AC3E}">
        <p14:creationId xmlns:p14="http://schemas.microsoft.com/office/powerpoint/2010/main" val="2759076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https://tarrysingh.com/wp-content/uploads/2017/05/Autonomous-Vehicles-2-1024x639.png</a:t>
            </a:r>
            <a:endParaRPr lang="en-US" dirty="0"/>
          </a:p>
        </p:txBody>
      </p:sp>
      <p:sp>
        <p:nvSpPr>
          <p:cNvPr id="4" name="Slide Number Placeholder 3"/>
          <p:cNvSpPr>
            <a:spLocks noGrp="1"/>
          </p:cNvSpPr>
          <p:nvPr>
            <p:ph type="sldNum" sz="quarter" idx="10"/>
          </p:nvPr>
        </p:nvSpPr>
        <p:spPr/>
        <p:txBody>
          <a:bodyPr/>
          <a:lstStyle/>
          <a:p>
            <a:fld id="{087EDFDB-5AF1-40EB-81E1-4EFBCB1F72FE}" type="slidenum">
              <a:rPr lang="en-US" smtClean="0"/>
              <a:t>7</a:t>
            </a:fld>
            <a:endParaRPr lang="en-US"/>
          </a:p>
        </p:txBody>
      </p:sp>
    </p:spTree>
    <p:extLst>
      <p:ext uri="{BB962C8B-B14F-4D97-AF65-F5344CB8AC3E}">
        <p14:creationId xmlns:p14="http://schemas.microsoft.com/office/powerpoint/2010/main" val="108036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Not to worry, Hollywood has already played out that worst-case scenario in the latest installment of the “Fast &amp; the Furious” series…called “Fate of the Furious” movie. Not going to show it because I think it’s over the top, but it’s not hard to imagine how a nefarious actor could make use of cyber attacks to reek havoc in our communities and with our agencies.</a:t>
            </a: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58</a:t>
            </a:fld>
            <a:endParaRPr lang="en-US"/>
          </a:p>
        </p:txBody>
      </p:sp>
    </p:spTree>
    <p:extLst>
      <p:ext uri="{BB962C8B-B14F-4D97-AF65-F5344CB8AC3E}">
        <p14:creationId xmlns:p14="http://schemas.microsoft.com/office/powerpoint/2010/main" val="2028522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those of us in law enforcement, fire and emergency response have a duty to be preventive in nature.</a:t>
            </a:r>
            <a:r>
              <a:rPr lang="en-US" sz="1200" kern="1200" baseline="0" dirty="0" smtClean="0">
                <a:solidFill>
                  <a:schemeClr val="tx1"/>
                </a:solidFill>
                <a:effectLst/>
                <a:latin typeface="+mn-lt"/>
                <a:ea typeface="+mn-ea"/>
                <a:cs typeface="+mn-cs"/>
              </a:rPr>
              <a:t> No matter what state, county, city or town you reside in…your local, regional, state and federal law enforcement personnel have</a:t>
            </a:r>
            <a:r>
              <a:rPr lang="en-US" sz="1200" kern="1200" dirty="0" smtClean="0">
                <a:solidFill>
                  <a:schemeClr val="tx1"/>
                </a:solidFill>
                <a:effectLst/>
                <a:latin typeface="+mn-lt"/>
                <a:ea typeface="+mn-ea"/>
                <a:cs typeface="+mn-cs"/>
              </a:rPr>
              <a:t> taken an oath to serve and protect you from the criminal element. But we have to make sure we protect ourselves, too…or else our response to fulfill our duties can be jeopardized in the course of our actions. So,</a:t>
            </a:r>
            <a:r>
              <a:rPr lang="en-US" sz="1200" kern="1200" baseline="0" dirty="0" smtClean="0">
                <a:solidFill>
                  <a:schemeClr val="tx1"/>
                </a:solidFill>
                <a:effectLst/>
                <a:latin typeface="+mn-lt"/>
                <a:ea typeface="+mn-ea"/>
                <a:cs typeface="+mn-cs"/>
              </a:rPr>
              <a:t> the threat-potential for public safety vehicles is out there. And, our responsibility to address the issue is now. To consider it, to address potentialities so the mission is not impacted.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59</a:t>
            </a:fld>
            <a:endParaRPr lang="en-US"/>
          </a:p>
        </p:txBody>
      </p:sp>
    </p:spTree>
    <p:extLst>
      <p:ext uri="{BB962C8B-B14F-4D97-AF65-F5344CB8AC3E}">
        <p14:creationId xmlns:p14="http://schemas.microsoft.com/office/powerpoint/2010/main" val="421921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our purpose today is not so much the “how” as it is the preventative “what”…</a:t>
            </a:r>
          </a:p>
          <a:p>
            <a:pPr lvl="0"/>
            <a:r>
              <a:rPr lang="en-US" sz="1200" kern="1200" dirty="0" smtClean="0">
                <a:solidFill>
                  <a:schemeClr val="tx1"/>
                </a:solidFill>
                <a:effectLst/>
                <a:latin typeface="+mn-lt"/>
                <a:ea typeface="+mn-ea"/>
                <a:cs typeface="+mn-cs"/>
              </a:rPr>
              <a:t>“What” do we need to do as public safety professionals to reduce the risks of a cyber attack?</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“What” training protocols do we need in place to make certain our personnel can identify a cyber attack if/when it occurs?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“What” practices do we need to add to our personnel’s existing safety vehicle checks?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know the data is critically important to Barry and his research…the open dialogue and putting ideas into practice are what’s essential for the public safety community.</a:t>
            </a:r>
          </a:p>
          <a:p>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60</a:t>
            </a:fld>
            <a:endParaRPr lang="en-US"/>
          </a:p>
        </p:txBody>
      </p:sp>
    </p:spTree>
    <p:extLst>
      <p:ext uri="{BB962C8B-B14F-4D97-AF65-F5344CB8AC3E}">
        <p14:creationId xmlns:p14="http://schemas.microsoft.com/office/powerpoint/2010/main" val="1923851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 – General Awareness that this activity could occur and be the causative factor in an incident.</a:t>
            </a:r>
          </a:p>
          <a:p>
            <a:endParaRPr lang="en-US" dirty="0" smtClean="0"/>
          </a:p>
          <a:p>
            <a:r>
              <a:rPr lang="en-US" dirty="0" smtClean="0"/>
              <a:t>Ensure – The mission is not impacted so that public safety</a:t>
            </a:r>
            <a:r>
              <a:rPr lang="en-US" baseline="0" dirty="0" smtClean="0"/>
              <a:t> services can be provided without interruption or mission degradation.</a:t>
            </a:r>
          </a:p>
          <a:p>
            <a:endParaRPr lang="en-US" baseline="0" dirty="0" smtClean="0"/>
          </a:p>
          <a:p>
            <a:r>
              <a:rPr lang="en-US" baseline="0" dirty="0" smtClean="0"/>
              <a:t>Develop – A forensic capacity, because at the end of the day we are responsible for an investigation, and a crime has been committed.</a:t>
            </a:r>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61</a:t>
            </a:fld>
            <a:endParaRPr lang="en-US"/>
          </a:p>
        </p:txBody>
      </p:sp>
    </p:spTree>
    <p:extLst>
      <p:ext uri="{BB962C8B-B14F-4D97-AF65-F5344CB8AC3E}">
        <p14:creationId xmlns:p14="http://schemas.microsoft.com/office/powerpoint/2010/main" val="371701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a:t>
            </a:r>
            <a:r>
              <a:rPr lang="en-US" baseline="0" dirty="0" smtClean="0"/>
              <a:t> I – Apply cyber assessment to critical functions of Chevrolet and Ford cruisers predominantly used in our agency. Estimate the ease of creating an        attack and associated costs to perform it.</a:t>
            </a:r>
          </a:p>
          <a:p>
            <a:endParaRPr lang="en-US" baseline="0" dirty="0" smtClean="0"/>
          </a:p>
          <a:p>
            <a:r>
              <a:rPr lang="en-US" baseline="0" dirty="0" smtClean="0"/>
              <a:t>Phase II – Develop cyber attacks on cars based on use cases supplied by VSP and formulate defense strategies</a:t>
            </a:r>
          </a:p>
          <a:p>
            <a:endParaRPr lang="en-US" baseline="0" dirty="0" smtClean="0"/>
          </a:p>
          <a:p>
            <a:r>
              <a:rPr lang="en-US" baseline="0" dirty="0" smtClean="0"/>
              <a:t>Phase III – Create active countermeasures</a:t>
            </a:r>
          </a:p>
          <a:p>
            <a:endParaRPr lang="en-US" baseline="0" dirty="0" smtClean="0"/>
          </a:p>
          <a:p>
            <a:r>
              <a:rPr lang="en-US" baseline="0" dirty="0" smtClean="0"/>
              <a:t>Phase IV – Document the work and create a scorecard for use by management to make decisions regarding cyber related issues.</a:t>
            </a:r>
          </a:p>
          <a:p>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62</a:t>
            </a:fld>
            <a:endParaRPr lang="en-US"/>
          </a:p>
        </p:txBody>
      </p:sp>
    </p:spTree>
    <p:extLst>
      <p:ext uri="{BB962C8B-B14F-4D97-AF65-F5344CB8AC3E}">
        <p14:creationId xmlns:p14="http://schemas.microsoft.com/office/powerpoint/2010/main" val="2817366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https://www.intel.com/content/www/us/en/automotive/autonomous-vehicles.html?cid=sem43700024793798558&amp;intel_term=%2Bautonomous+%2Bvehicles&amp;gclid=EAIaIQobChMIivTAg-eT1gIVTEsNCh3npgltEAAYASAAEgIP0_D_BwE&amp;gclsrc=aw.ds</a:t>
            </a:r>
            <a:endParaRPr lang="en-US" dirty="0"/>
          </a:p>
        </p:txBody>
      </p:sp>
      <p:sp>
        <p:nvSpPr>
          <p:cNvPr id="4" name="Slide Number Placeholder 3"/>
          <p:cNvSpPr>
            <a:spLocks noGrp="1"/>
          </p:cNvSpPr>
          <p:nvPr>
            <p:ph type="sldNum" sz="quarter" idx="10"/>
          </p:nvPr>
        </p:nvSpPr>
        <p:spPr/>
        <p:txBody>
          <a:bodyPr/>
          <a:lstStyle/>
          <a:p>
            <a:fld id="{087EDFDB-5AF1-40EB-81E1-4EFBCB1F72FE}" type="slidenum">
              <a:rPr lang="en-US" smtClean="0"/>
              <a:t>64</a:t>
            </a:fld>
            <a:endParaRPr lang="en-US"/>
          </a:p>
        </p:txBody>
      </p:sp>
    </p:spTree>
    <p:extLst>
      <p:ext uri="{BB962C8B-B14F-4D97-AF65-F5344CB8AC3E}">
        <p14:creationId xmlns:p14="http://schemas.microsoft.com/office/powerpoint/2010/main" val="4136875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the vehicles used in the project. A 2012 Chevrolet and 2013 Ford. </a:t>
            </a:r>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65</a:t>
            </a:fld>
            <a:endParaRPr lang="en-US"/>
          </a:p>
        </p:txBody>
      </p:sp>
    </p:spTree>
    <p:extLst>
      <p:ext uri="{BB962C8B-B14F-4D97-AF65-F5344CB8AC3E}">
        <p14:creationId xmlns:p14="http://schemas.microsoft.com/office/powerpoint/2010/main" val="140883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assessment then the attacks were developed from</a:t>
            </a:r>
            <a:r>
              <a:rPr lang="en-US" baseline="0" dirty="0" smtClean="0"/>
              <a:t> this listing provided by me. Notice the first 5 result in loss of control and could result in injury/ death.</a:t>
            </a:r>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67</a:t>
            </a:fld>
            <a:endParaRPr lang="en-US"/>
          </a:p>
        </p:txBody>
      </p:sp>
    </p:spTree>
    <p:extLst>
      <p:ext uri="{BB962C8B-B14F-4D97-AF65-F5344CB8AC3E}">
        <p14:creationId xmlns:p14="http://schemas.microsoft.com/office/powerpoint/2010/main" val="403690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Already reported that gang</a:t>
            </a:r>
            <a:r>
              <a:rPr lang="en-US" baseline="0" dirty="0" smtClean="0"/>
              <a:t> members employed to wash an agencies department vehicles</a:t>
            </a:r>
            <a:r>
              <a:rPr lang="en-US" dirty="0" smtClean="0"/>
              <a:t> used the opportunity to gain</a:t>
            </a:r>
            <a:r>
              <a:rPr lang="en-US" baseline="0" dirty="0" smtClean="0"/>
              <a:t> useful information from inside the vehicle</a:t>
            </a:r>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71</a:t>
            </a:fld>
            <a:endParaRPr lang="en-US"/>
          </a:p>
        </p:txBody>
      </p:sp>
    </p:spTree>
    <p:extLst>
      <p:ext uri="{BB962C8B-B14F-4D97-AF65-F5344CB8AC3E}">
        <p14:creationId xmlns:p14="http://schemas.microsoft.com/office/powerpoint/2010/main" val="141214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Oxju”ner</a:t>
            </a:r>
            <a:r>
              <a:rPr lang="en-US" dirty="0" smtClean="0"/>
              <a:t> et al.: Systems</a:t>
            </a:r>
            <a:r>
              <a:rPr lang="en-US" baseline="0" dirty="0" smtClean="0"/>
              <a:t> for Safety and Autonomous Behavior in Cars: The DARPA Grand Challenge Experience</a:t>
            </a:r>
            <a:endParaRPr lang="en-US" dirty="0"/>
          </a:p>
        </p:txBody>
      </p:sp>
      <p:sp>
        <p:nvSpPr>
          <p:cNvPr id="4" name="Slide Number Placeholder 3"/>
          <p:cNvSpPr>
            <a:spLocks noGrp="1"/>
          </p:cNvSpPr>
          <p:nvPr>
            <p:ph type="sldNum" sz="quarter" idx="10"/>
          </p:nvPr>
        </p:nvSpPr>
        <p:spPr/>
        <p:txBody>
          <a:bodyPr/>
          <a:lstStyle/>
          <a:p>
            <a:fld id="{087EDFDB-5AF1-40EB-81E1-4EFBCB1F72FE}" type="slidenum">
              <a:rPr lang="en-US" smtClean="0"/>
              <a:t>14</a:t>
            </a:fld>
            <a:endParaRPr lang="en-US"/>
          </a:p>
        </p:txBody>
      </p:sp>
    </p:spTree>
    <p:extLst>
      <p:ext uri="{BB962C8B-B14F-4D97-AF65-F5344CB8AC3E}">
        <p14:creationId xmlns:p14="http://schemas.microsoft.com/office/powerpoint/2010/main" val="130598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https://www.facebook.com/VirginiaTechTransportationInstitute/photos/a.292391267465555.62808.204223336282349/1094972490540758/?type=3&amp;theater</a:t>
            </a:r>
            <a:endParaRPr lang="en-US" dirty="0"/>
          </a:p>
        </p:txBody>
      </p:sp>
      <p:sp>
        <p:nvSpPr>
          <p:cNvPr id="4" name="Slide Number Placeholder 3"/>
          <p:cNvSpPr>
            <a:spLocks noGrp="1"/>
          </p:cNvSpPr>
          <p:nvPr>
            <p:ph type="sldNum" sz="quarter" idx="10"/>
          </p:nvPr>
        </p:nvSpPr>
        <p:spPr/>
        <p:txBody>
          <a:bodyPr/>
          <a:lstStyle/>
          <a:p>
            <a:fld id="{087EDFDB-5AF1-40EB-81E1-4EFBCB1F72FE}" type="slidenum">
              <a:rPr lang="en-US" smtClean="0"/>
              <a:t>15</a:t>
            </a:fld>
            <a:endParaRPr lang="en-US"/>
          </a:p>
        </p:txBody>
      </p:sp>
    </p:spTree>
    <p:extLst>
      <p:ext uri="{BB962C8B-B14F-4D97-AF65-F5344CB8AC3E}">
        <p14:creationId xmlns:p14="http://schemas.microsoft.com/office/powerpoint/2010/main" val="4103152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https://amyxinternetofthings.com/wp-content/uploads/2017/05/Autonomous-Car-1.jpg</a:t>
            </a:r>
            <a:endParaRPr lang="en-US" dirty="0"/>
          </a:p>
        </p:txBody>
      </p:sp>
      <p:sp>
        <p:nvSpPr>
          <p:cNvPr id="4" name="Slide Number Placeholder 3"/>
          <p:cNvSpPr>
            <a:spLocks noGrp="1"/>
          </p:cNvSpPr>
          <p:nvPr>
            <p:ph type="sldNum" sz="quarter" idx="10"/>
          </p:nvPr>
        </p:nvSpPr>
        <p:spPr/>
        <p:txBody>
          <a:bodyPr/>
          <a:lstStyle/>
          <a:p>
            <a:fld id="{087EDFDB-5AF1-40EB-81E1-4EFBCB1F72FE}" type="slidenum">
              <a:rPr lang="en-US" smtClean="0"/>
              <a:t>16</a:t>
            </a:fld>
            <a:endParaRPr lang="en-US"/>
          </a:p>
        </p:txBody>
      </p:sp>
    </p:spTree>
    <p:extLst>
      <p:ext uri="{BB962C8B-B14F-4D97-AF65-F5344CB8AC3E}">
        <p14:creationId xmlns:p14="http://schemas.microsoft.com/office/powerpoint/2010/main" val="407571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Excerpt: Florida</a:t>
            </a:r>
            <a:r>
              <a:rPr lang="en-US" baseline="0" dirty="0" smtClean="0"/>
              <a:t> Highway Patrol crash report taken from NTSB Report:   https://dms.ntsb.gov/public/59500-59999/59989/604697.pdf</a:t>
            </a:r>
            <a:endParaRPr lang="en-US" dirty="0"/>
          </a:p>
        </p:txBody>
      </p:sp>
      <p:sp>
        <p:nvSpPr>
          <p:cNvPr id="4" name="Slide Number Placeholder 3"/>
          <p:cNvSpPr>
            <a:spLocks noGrp="1"/>
          </p:cNvSpPr>
          <p:nvPr>
            <p:ph type="sldNum" sz="quarter" idx="10"/>
          </p:nvPr>
        </p:nvSpPr>
        <p:spPr/>
        <p:txBody>
          <a:bodyPr/>
          <a:lstStyle/>
          <a:p>
            <a:fld id="{087EDFDB-5AF1-40EB-81E1-4EFBCB1F72FE}" type="slidenum">
              <a:rPr lang="en-US" smtClean="0"/>
              <a:t>44</a:t>
            </a:fld>
            <a:endParaRPr lang="en-US"/>
          </a:p>
        </p:txBody>
      </p:sp>
    </p:spTree>
    <p:extLst>
      <p:ext uri="{BB962C8B-B14F-4D97-AF65-F5344CB8AC3E}">
        <p14:creationId xmlns:p14="http://schemas.microsoft.com/office/powerpoint/2010/main" val="124002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https://dms.ntsb.gov/public/59500-59999/59989/604690.pdf</a:t>
            </a:r>
            <a:endParaRPr lang="en-US" dirty="0"/>
          </a:p>
        </p:txBody>
      </p:sp>
      <p:sp>
        <p:nvSpPr>
          <p:cNvPr id="4" name="Slide Number Placeholder 3"/>
          <p:cNvSpPr>
            <a:spLocks noGrp="1"/>
          </p:cNvSpPr>
          <p:nvPr>
            <p:ph type="sldNum" sz="quarter" idx="10"/>
          </p:nvPr>
        </p:nvSpPr>
        <p:spPr/>
        <p:txBody>
          <a:bodyPr/>
          <a:lstStyle/>
          <a:p>
            <a:fld id="{087EDFDB-5AF1-40EB-81E1-4EFBCB1F72FE}" type="slidenum">
              <a:rPr lang="en-US" smtClean="0"/>
              <a:t>45</a:t>
            </a:fld>
            <a:endParaRPr lang="en-US"/>
          </a:p>
        </p:txBody>
      </p:sp>
    </p:spTree>
    <p:extLst>
      <p:ext uri="{BB962C8B-B14F-4D97-AF65-F5344CB8AC3E}">
        <p14:creationId xmlns:p14="http://schemas.microsoft.com/office/powerpoint/2010/main" val="2403975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file:///C:/Users/jerry.davis/Desktop/Distracted%20Driving%20Summit/Tesla%20Introduces%20'Substantial%20Improvements'%20to%20Autopilot.htm</a:t>
            </a:r>
            <a:endParaRPr lang="en-US" dirty="0"/>
          </a:p>
        </p:txBody>
      </p:sp>
      <p:sp>
        <p:nvSpPr>
          <p:cNvPr id="4" name="Slide Number Placeholder 3"/>
          <p:cNvSpPr>
            <a:spLocks noGrp="1"/>
          </p:cNvSpPr>
          <p:nvPr>
            <p:ph type="sldNum" sz="quarter" idx="10"/>
          </p:nvPr>
        </p:nvSpPr>
        <p:spPr/>
        <p:txBody>
          <a:bodyPr/>
          <a:lstStyle/>
          <a:p>
            <a:fld id="{087EDFDB-5AF1-40EB-81E1-4EFBCB1F72FE}" type="slidenum">
              <a:rPr lang="en-US" smtClean="0"/>
              <a:t>52</a:t>
            </a:fld>
            <a:endParaRPr lang="en-US"/>
          </a:p>
        </p:txBody>
      </p:sp>
    </p:spTree>
    <p:extLst>
      <p:ext uri="{BB962C8B-B14F-4D97-AF65-F5344CB8AC3E}">
        <p14:creationId xmlns:p14="http://schemas.microsoft.com/office/powerpoint/2010/main" val="2722526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the need is very</a:t>
            </a:r>
            <a:r>
              <a:rPr lang="en-US" sz="1200" kern="1200" baseline="0" dirty="0" smtClean="0">
                <a:solidFill>
                  <a:schemeClr val="tx1"/>
                </a:solidFill>
                <a:effectLst/>
                <a:latin typeface="+mn-lt"/>
                <a:ea typeface="+mn-ea"/>
                <a:cs typeface="+mn-cs"/>
              </a:rPr>
              <a:t> real because </a:t>
            </a:r>
            <a:r>
              <a:rPr lang="en-US" sz="1200" kern="1200" dirty="0" smtClean="0">
                <a:solidFill>
                  <a:schemeClr val="tx1"/>
                </a:solidFill>
                <a:effectLst/>
                <a:latin typeface="+mn-lt"/>
                <a:ea typeface="+mn-ea"/>
                <a:cs typeface="+mn-cs"/>
              </a:rPr>
              <a:t>patrol cars - “blue-and-grays” as we call them in the Virginia State Police</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is every trooper’s office.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state trooper</a:t>
            </a:r>
            <a:r>
              <a:rPr lang="en-US" sz="1200" kern="1200" dirty="0" smtClean="0">
                <a:solidFill>
                  <a:schemeClr val="tx1"/>
                </a:solidFill>
                <a:effectLst/>
                <a:latin typeface="+mn-lt"/>
                <a:ea typeface="+mn-ea"/>
                <a:cs typeface="+mn-cs"/>
              </a:rPr>
              <a:t> spends practically his</a:t>
            </a:r>
            <a:r>
              <a:rPr lang="en-US" sz="1200" kern="1200" baseline="0" dirty="0" smtClean="0">
                <a:solidFill>
                  <a:schemeClr val="tx1"/>
                </a:solidFill>
                <a:effectLst/>
                <a:latin typeface="+mn-lt"/>
                <a:ea typeface="+mn-ea"/>
                <a:cs typeface="+mn-cs"/>
              </a:rPr>
              <a:t> and her</a:t>
            </a:r>
            <a:r>
              <a:rPr lang="en-US" sz="1200" kern="1200" dirty="0" smtClean="0">
                <a:solidFill>
                  <a:schemeClr val="tx1"/>
                </a:solidFill>
                <a:effectLst/>
                <a:latin typeface="+mn-lt"/>
                <a:ea typeface="+mn-ea"/>
                <a:cs typeface="+mn-cs"/>
              </a:rPr>
              <a:t> entire shift in</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vehicle for the purpose of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routine patrol,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responding to an emergency call,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researching information,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communicating with dispatch and other law enforcement personnel,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criminal transport,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dignitary transport,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pursuits,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traffic escorts, and so 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multiple security layers for someone to gain access to one of our headquarters</a:t>
            </a:r>
            <a:r>
              <a:rPr lang="en-US" sz="1200" kern="1200" baseline="0" dirty="0" smtClean="0">
                <a:solidFill>
                  <a:schemeClr val="tx1"/>
                </a:solidFill>
                <a:effectLst/>
                <a:latin typeface="+mn-lt"/>
                <a:ea typeface="+mn-ea"/>
                <a:cs typeface="+mn-cs"/>
              </a:rPr>
              <a:t> and Area</a:t>
            </a:r>
            <a:r>
              <a:rPr lang="en-US" sz="1200" kern="1200" dirty="0" smtClean="0">
                <a:solidFill>
                  <a:schemeClr val="tx1"/>
                </a:solidFill>
                <a:effectLst/>
                <a:latin typeface="+mn-lt"/>
                <a:ea typeface="+mn-ea"/>
                <a:cs typeface="+mn-cs"/>
              </a:rPr>
              <a:t> offices…just like we do for our computer systems. But, just how effective and truly aware are we as public safety professionals of the vulnerabilities of our patrol vehicles to a cyber attack? And that’s what Barry and I have set out to understand</a:t>
            </a:r>
            <a:r>
              <a:rPr lang="en-US" sz="1200" kern="1200" baseline="0" dirty="0" smtClean="0">
                <a:solidFill>
                  <a:schemeClr val="tx1"/>
                </a:solidFill>
                <a:effectLst/>
                <a:latin typeface="+mn-lt"/>
                <a:ea typeface="+mn-ea"/>
                <a:cs typeface="+mn-cs"/>
              </a:rPr>
              <a:t> and address.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56</a:t>
            </a:fld>
            <a:endParaRPr lang="en-US"/>
          </a:p>
        </p:txBody>
      </p:sp>
    </p:spTree>
    <p:extLst>
      <p:ext uri="{BB962C8B-B14F-4D97-AF65-F5344CB8AC3E}">
        <p14:creationId xmlns:p14="http://schemas.microsoft.com/office/powerpoint/2010/main" val="196246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project has created a more universal discussion about this issue and the potential risks that could exist for law enforcement, fire and EMS vehicles.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Fortunately…to date…there have been </a:t>
            </a:r>
            <a:r>
              <a:rPr lang="en-US" sz="1200" u="sng" kern="1200" dirty="0" smtClean="0">
                <a:solidFill>
                  <a:schemeClr val="tx1"/>
                </a:solidFill>
                <a:effectLst/>
                <a:latin typeface="+mn-lt"/>
                <a:ea typeface="+mn-ea"/>
                <a:cs typeface="+mn-cs"/>
              </a:rPr>
              <a:t>no </a:t>
            </a:r>
            <a:r>
              <a:rPr lang="en-US" sz="1200" kern="1200" dirty="0" smtClean="0">
                <a:solidFill>
                  <a:schemeClr val="tx1"/>
                </a:solidFill>
                <a:effectLst/>
                <a:latin typeface="+mn-lt"/>
                <a:ea typeface="+mn-ea"/>
                <a:cs typeface="+mn-cs"/>
              </a:rPr>
              <a:t>reported incidents of a first responder’s vehicle falling victim to a cyber attack. </a:t>
            </a:r>
          </a:p>
          <a:p>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Paris, we saw firsthand what a terrorist can do by physically driving a commercial truck into a crowded festival. Just think of the devastating potential of a multi-ton ladder truck or police helicopter being overtaken by a cyber-terrorist entity and purposely used as a target of destruction…and the terrifying, mass-casualty consequences. </a:t>
            </a:r>
            <a:endParaRPr lang="en-US" dirty="0"/>
          </a:p>
        </p:txBody>
      </p:sp>
      <p:sp>
        <p:nvSpPr>
          <p:cNvPr id="4" name="Slide Number Placeholder 3"/>
          <p:cNvSpPr>
            <a:spLocks noGrp="1"/>
          </p:cNvSpPr>
          <p:nvPr>
            <p:ph type="sldNum" sz="quarter" idx="10"/>
          </p:nvPr>
        </p:nvSpPr>
        <p:spPr/>
        <p:txBody>
          <a:bodyPr/>
          <a:lstStyle/>
          <a:p>
            <a:fld id="{36E2655C-F7BD-484D-9AF6-2808B1AD4A08}" type="slidenum">
              <a:rPr lang="en-US" smtClean="0"/>
              <a:pPr/>
              <a:t>57</a:t>
            </a:fld>
            <a:endParaRPr lang="en-US"/>
          </a:p>
        </p:txBody>
      </p:sp>
    </p:spTree>
    <p:extLst>
      <p:ext uri="{BB962C8B-B14F-4D97-AF65-F5344CB8AC3E}">
        <p14:creationId xmlns:p14="http://schemas.microsoft.com/office/powerpoint/2010/main" val="192385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5D9823-148F-4E8F-8A70-5E179E602CA0}" type="datetimeFigureOut">
              <a:rPr lang="en-US" smtClean="0"/>
              <a:pPr/>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D9823-148F-4E8F-8A70-5E179E602CA0}" type="datetimeFigureOut">
              <a:rPr lang="en-US" smtClean="0"/>
              <a:pPr/>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D9823-148F-4E8F-8A70-5E179E602CA0}" type="datetimeFigureOut">
              <a:rPr lang="en-US" smtClean="0"/>
              <a:pPr/>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D9823-148F-4E8F-8A70-5E179E602CA0}" type="datetimeFigureOut">
              <a:rPr lang="en-US" smtClean="0"/>
              <a:pPr/>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5D9823-148F-4E8F-8A70-5E179E602CA0}" type="datetimeFigureOut">
              <a:rPr lang="en-US" smtClean="0"/>
              <a:pPr/>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5D9823-148F-4E8F-8A70-5E179E602CA0}" type="datetimeFigureOut">
              <a:rPr lang="en-US" smtClean="0"/>
              <a:pPr/>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5D9823-148F-4E8F-8A70-5E179E602CA0}" type="datetimeFigureOut">
              <a:rPr lang="en-US" smtClean="0"/>
              <a:pPr/>
              <a:t>10/19/17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5D9823-148F-4E8F-8A70-5E179E602CA0}" type="datetimeFigureOut">
              <a:rPr lang="en-US" smtClean="0"/>
              <a:pPr/>
              <a:t>10/19/17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5D9823-148F-4E8F-8A70-5E179E602CA0}" type="datetimeFigureOut">
              <a:rPr lang="en-US" smtClean="0"/>
              <a:pPr/>
              <a:t>10/19/17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5D9823-148F-4E8F-8A70-5E179E602CA0}" type="datetimeFigureOut">
              <a:rPr lang="en-US" smtClean="0"/>
              <a:pPr/>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5D9823-148F-4E8F-8A70-5E179E602CA0}" type="datetimeFigureOut">
              <a:rPr lang="en-US" smtClean="0"/>
              <a:pPr/>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1C064-D66C-4FF6-812E-903E3582727C}" type="slidenum">
              <a:rPr lang="en-US" smtClean="0"/>
              <a:pPr/>
              <a:t>‹#›</a:t>
            </a:fld>
            <a:endParaRPr lang="en-US"/>
          </a:p>
        </p:txBody>
      </p:sp>
    </p:spTree>
  </p:cSld>
  <p:clrMapOvr>
    <a:masterClrMapping/>
  </p:clrMapOvr>
  <p:transition advClick="0" advTm="20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D9823-148F-4E8F-8A70-5E179E602CA0}" type="datetimeFigureOut">
              <a:rPr lang="en-US" smtClean="0"/>
              <a:pPr/>
              <a:t>10/19/17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1C064-D66C-4FF6-812E-903E3582727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2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gif"/><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link.email.dynect.net/link.php?DynEngagement=true&amp;H=+du7sJaY23OO+qQ6mC2QqglzHYl8onDna9bYv0z8S+2c1yLWI1mxfooZDCY4/dAJW1GSF+zDdEeCc1iem0RRFw97RnWEduxCCyTlpUuLmXVRVFh0UO4vrQ==&amp;G=0&amp;R=http://www.ntsb.gov&amp;I=20170912172203.00000015e185@mail6-59-ussnn1&amp;X=MHwxMDQ2NzU4OjU5YjgxN2FjN2I0MTE4NmY2MzU4ZmEzNjs=&amp;S=7yUfuZAjyJkC-5tC3d_9j4ZZqH3U7WmEwJ46hLdRZBQ"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hyperlink" Target="http://www.insurancejournal.com/author/dana-hull/" TargetMode="Externa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3.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susan.cody\AppData\Local\Microsoft\Windows\Temporary Internet Files\Content.Outlook\C7MYG5OD\vaflag.gif"/>
          <p:cNvPicPr>
            <a:picLocks noChangeAspect="1" noChangeArrowheads="1"/>
          </p:cNvPicPr>
          <p:nvPr/>
        </p:nvPicPr>
        <p:blipFill>
          <a:blip r:embed="rId2" cstate="print"/>
          <a:srcRect/>
          <a:stretch>
            <a:fillRect/>
          </a:stretch>
        </p:blipFill>
        <p:spPr bwMode="auto">
          <a:xfrm>
            <a:off x="533400" y="2133600"/>
            <a:ext cx="4191000" cy="2828925"/>
          </a:xfrm>
          <a:prstGeom prst="rect">
            <a:avLst/>
          </a:prstGeom>
          <a:noFill/>
        </p:spPr>
      </p:pic>
      <p:pic>
        <p:nvPicPr>
          <p:cNvPr id="1032" name="Picture 8" descr="C:\Users\susan.cody\AppData\Local\Microsoft\Windows\Temporary Internet Files\Content.Outlook\C7MYG5OD\Hat-pin.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57800" y="1026520"/>
            <a:ext cx="3429000" cy="4231280"/>
          </a:xfrm>
          <a:prstGeom prst="rect">
            <a:avLst/>
          </a:prstGeom>
          <a:noFill/>
        </p:spPr>
      </p:pic>
      <p:sp>
        <p:nvSpPr>
          <p:cNvPr id="2" name="TextBox 1"/>
          <p:cNvSpPr txBox="1"/>
          <p:nvPr/>
        </p:nvSpPr>
        <p:spPr>
          <a:xfrm>
            <a:off x="457200" y="304800"/>
            <a:ext cx="5486400" cy="1323439"/>
          </a:xfrm>
          <a:prstGeom prst="rect">
            <a:avLst/>
          </a:prstGeom>
          <a:noFill/>
        </p:spPr>
        <p:txBody>
          <a:bodyPr wrap="square" rtlCol="0">
            <a:spAutoFit/>
          </a:bodyPr>
          <a:lstStyle/>
          <a:p>
            <a:r>
              <a:rPr lang="en-US" sz="4000" dirty="0" smtClean="0"/>
              <a:t>Distracted Driver Summit</a:t>
            </a:r>
          </a:p>
          <a:p>
            <a:r>
              <a:rPr lang="en-US" sz="4000" dirty="0" smtClean="0"/>
              <a:t>September 29, 2017</a:t>
            </a:r>
            <a:endParaRPr lang="en-US" sz="4000" dirty="0"/>
          </a:p>
        </p:txBody>
      </p:sp>
      <p:sp>
        <p:nvSpPr>
          <p:cNvPr id="3" name="TextBox 2"/>
          <p:cNvSpPr txBox="1"/>
          <p:nvPr/>
        </p:nvSpPr>
        <p:spPr>
          <a:xfrm>
            <a:off x="533400" y="5410200"/>
            <a:ext cx="5486400" cy="923330"/>
          </a:xfrm>
          <a:prstGeom prst="rect">
            <a:avLst/>
          </a:prstGeom>
          <a:noFill/>
        </p:spPr>
        <p:txBody>
          <a:bodyPr wrap="square" rtlCol="0">
            <a:spAutoFit/>
          </a:bodyPr>
          <a:lstStyle/>
          <a:p>
            <a:r>
              <a:rPr lang="en-US" dirty="0" smtClean="0"/>
              <a:t>Captain Jerry L. Davis</a:t>
            </a:r>
          </a:p>
          <a:p>
            <a:r>
              <a:rPr lang="en-US" dirty="0" smtClean="0"/>
              <a:t>Virginia State Police</a:t>
            </a:r>
          </a:p>
          <a:p>
            <a:r>
              <a:rPr lang="en-US" dirty="0" smtClean="0"/>
              <a:t>Bureau of Criminal Investigation – Wytheville Field Office</a:t>
            </a:r>
            <a:endParaRPr lang="en-US" dirty="0"/>
          </a:p>
        </p:txBody>
      </p:sp>
    </p:spTree>
  </p:cSld>
  <p:clrMapOvr>
    <a:masterClrMapping/>
  </p:clrMapOvr>
  <p:transition advClick="0"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1193800"/>
            <a:ext cx="8890000" cy="5588000"/>
          </a:xfrm>
          <a:prstGeom prst="rect">
            <a:avLst/>
          </a:prstGeom>
        </p:spPr>
      </p:pic>
      <p:sp>
        <p:nvSpPr>
          <p:cNvPr id="3" name="TextBox 2"/>
          <p:cNvSpPr txBox="1"/>
          <p:nvPr/>
        </p:nvSpPr>
        <p:spPr>
          <a:xfrm>
            <a:off x="1676400" y="152400"/>
            <a:ext cx="6477000" cy="830997"/>
          </a:xfrm>
          <a:prstGeom prst="rect">
            <a:avLst/>
          </a:prstGeom>
          <a:noFill/>
        </p:spPr>
        <p:txBody>
          <a:bodyPr wrap="square" rtlCol="0">
            <a:spAutoFit/>
          </a:bodyPr>
          <a:lstStyle/>
          <a:p>
            <a:r>
              <a:rPr lang="en-US" sz="2400" dirty="0" smtClean="0"/>
              <a:t>Enacted Autonomous Vehicle Measures</a:t>
            </a:r>
          </a:p>
          <a:p>
            <a:r>
              <a:rPr lang="en-US" sz="2400" dirty="0" smtClean="0"/>
              <a:t>Source : National Conference of State Legislators</a:t>
            </a:r>
            <a:endParaRPr lang="en-US" sz="2400" dirty="0"/>
          </a:p>
        </p:txBody>
      </p:sp>
    </p:spTree>
    <p:extLst>
      <p:ext uri="{BB962C8B-B14F-4D97-AF65-F5344CB8AC3E}">
        <p14:creationId xmlns:p14="http://schemas.microsoft.com/office/powerpoint/2010/main" val="54015034"/>
      </p:ext>
    </p:extLst>
  </p:cSld>
  <p:clrMapOvr>
    <a:masterClrMapping/>
  </p:clrMapOvr>
  <p:transition advClick="0" advTm="2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blogs-images.forbes.com/chunkamui/files/2013/02/Great-Mileage-Part-1-chart-11.jpg"/>
          <p:cNvPicPr>
            <a:picLocks noChangeAspect="1" noChangeArrowheads="1"/>
          </p:cNvPicPr>
          <p:nvPr/>
        </p:nvPicPr>
        <p:blipFill>
          <a:blip r:embed="rId2" cstate="print"/>
          <a:srcRect/>
          <a:stretch>
            <a:fillRect/>
          </a:stretch>
        </p:blipFill>
        <p:spPr bwMode="auto">
          <a:xfrm>
            <a:off x="1371600" y="0"/>
            <a:ext cx="6019800" cy="6857999"/>
          </a:xfrm>
          <a:prstGeom prst="rect">
            <a:avLst/>
          </a:prstGeom>
          <a:noFill/>
        </p:spPr>
      </p:pic>
    </p:spTree>
  </p:cSld>
  <p:clrMapOvr>
    <a:masterClrMapping/>
  </p:clrMapOvr>
  <p:transition advClick="0" advTm="2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mage.motortrend.com/f/features/auto_news/2012/1209_notes_from_the_driverless_car_summit/38132858/google-self-driving-ca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0"/>
            <a:ext cx="8349398" cy="5219700"/>
          </a:xfrm>
          <a:prstGeom prst="rect">
            <a:avLst/>
          </a:prstGeom>
          <a:noFill/>
        </p:spPr>
      </p:pic>
    </p:spTree>
  </p:cSld>
  <p:clrMapOvr>
    <a:masterClrMapping/>
  </p:clrMapOvr>
  <p:transition advClick="0" advTm="2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7" descr="http://www.sae.org/dlymagazineimages/web/516/13225_19320.jpg"/>
          <p:cNvPicPr>
            <a:picLocks noChangeAspect="1" noChangeArrowheads="1"/>
          </p:cNvPicPr>
          <p:nvPr/>
        </p:nvPicPr>
        <p:blipFill>
          <a:blip r:embed="rId2" cstate="print"/>
          <a:srcRect/>
          <a:stretch>
            <a:fillRect/>
          </a:stretch>
        </p:blipFill>
        <p:spPr bwMode="auto">
          <a:xfrm>
            <a:off x="284117" y="609600"/>
            <a:ext cx="8565969" cy="5867400"/>
          </a:xfrm>
          <a:prstGeom prst="rect">
            <a:avLst/>
          </a:prstGeom>
          <a:noFill/>
        </p:spPr>
      </p:pic>
    </p:spTree>
  </p:cSld>
  <p:clrMapOvr>
    <a:masterClrMapping/>
  </p:clrMapOvr>
  <p:transition advClick="0"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762000" y="228600"/>
            <a:ext cx="8077200" cy="6019800"/>
          </a:xfrm>
          <a:prstGeom prst="rect">
            <a:avLst/>
          </a:prstGeom>
        </p:spPr>
      </p:pic>
      <p:sp>
        <p:nvSpPr>
          <p:cNvPr id="3" name="TextBox 2"/>
          <p:cNvSpPr txBox="1"/>
          <p:nvPr/>
        </p:nvSpPr>
        <p:spPr>
          <a:xfrm>
            <a:off x="305470" y="6269253"/>
            <a:ext cx="3906799" cy="646331"/>
          </a:xfrm>
          <a:prstGeom prst="rect">
            <a:avLst/>
          </a:prstGeom>
          <a:noFill/>
        </p:spPr>
        <p:txBody>
          <a:bodyPr wrap="square" rtlCol="0">
            <a:spAutoFit/>
          </a:bodyPr>
          <a:lstStyle/>
          <a:p>
            <a:r>
              <a:rPr lang="en-US" dirty="0"/>
              <a:t>Sensing system components and effective ranges.</a:t>
            </a:r>
          </a:p>
        </p:txBody>
      </p:sp>
    </p:spTree>
    <p:extLst>
      <p:ext uri="{BB962C8B-B14F-4D97-AF65-F5344CB8AC3E}">
        <p14:creationId xmlns:p14="http://schemas.microsoft.com/office/powerpoint/2010/main" val="935219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660" y="-762000"/>
            <a:ext cx="9727660" cy="762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685800" y="5880100"/>
            <a:ext cx="4064000" cy="749300"/>
          </a:xfrm>
          <a:prstGeom prst="rect">
            <a:avLst/>
          </a:prstGeom>
        </p:spPr>
      </p:pic>
    </p:spTree>
    <p:extLst>
      <p:ext uri="{BB962C8B-B14F-4D97-AF65-F5344CB8AC3E}">
        <p14:creationId xmlns:p14="http://schemas.microsoft.com/office/powerpoint/2010/main" val="1717333791"/>
      </p:ext>
    </p:extLst>
  </p:cSld>
  <p:clrMapOvr>
    <a:masterClrMapping/>
  </p:clrMapOvr>
  <p:transition advClick="0" advTm="2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9753600" cy="701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17562987"/>
      </p:ext>
    </p:extLst>
  </p:cSld>
  <p:clrMapOvr>
    <a:masterClrMapping/>
  </p:clrMapOvr>
  <p:transition advClick="0" advTm="2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frankdiana.files.wordpress.com/2014/02/driverless-car-continuum2.png"/>
          <p:cNvPicPr>
            <a:picLocks noChangeAspect="1" noChangeArrowheads="1"/>
          </p:cNvPicPr>
          <p:nvPr/>
        </p:nvPicPr>
        <p:blipFill>
          <a:blip r:embed="rId2" cstate="print"/>
          <a:srcRect/>
          <a:stretch>
            <a:fillRect/>
          </a:stretch>
        </p:blipFill>
        <p:spPr bwMode="auto">
          <a:xfrm>
            <a:off x="228600" y="1428928"/>
            <a:ext cx="8686800" cy="5124271"/>
          </a:xfrm>
          <a:prstGeom prst="rect">
            <a:avLst/>
          </a:prstGeom>
          <a:noFill/>
        </p:spPr>
      </p:pic>
      <p:sp>
        <p:nvSpPr>
          <p:cNvPr id="4" name="TextBox 3"/>
          <p:cNvSpPr txBox="1"/>
          <p:nvPr/>
        </p:nvSpPr>
        <p:spPr>
          <a:xfrm>
            <a:off x="228600" y="228600"/>
            <a:ext cx="8686800" cy="1200329"/>
          </a:xfrm>
          <a:prstGeom prst="rect">
            <a:avLst/>
          </a:prstGeom>
          <a:noFill/>
        </p:spPr>
        <p:txBody>
          <a:bodyPr wrap="square" rtlCol="0">
            <a:spAutoFit/>
          </a:bodyPr>
          <a:lstStyle/>
          <a:p>
            <a:pPr algn="ctr"/>
            <a:r>
              <a:rPr lang="en-US" sz="3600" b="1" spc="300" dirty="0" smtClean="0">
                <a:solidFill>
                  <a:srgbClr val="FFFF00"/>
                </a:solidFill>
                <a:effectLst>
                  <a:outerShdw blurRad="38100" dist="38100" dir="2700000" algn="tl">
                    <a:srgbClr val="000000">
                      <a:alpha val="43137"/>
                    </a:srgbClr>
                  </a:outerShdw>
                </a:effectLst>
              </a:rPr>
              <a:t>LEVELS OF AUTONOMY</a:t>
            </a:r>
          </a:p>
          <a:p>
            <a:pPr algn="ctr"/>
            <a:r>
              <a:rPr lang="en-US" sz="3600" b="1" spc="300" dirty="0" smtClean="0">
                <a:solidFill>
                  <a:srgbClr val="FFFF00"/>
                </a:solidFill>
                <a:effectLst>
                  <a:outerShdw blurRad="38100" dist="38100" dir="2700000" algn="tl">
                    <a:srgbClr val="000000">
                      <a:alpha val="43137"/>
                    </a:srgbClr>
                  </a:outerShdw>
                </a:effectLst>
              </a:rPr>
              <a:t>NHTSA</a:t>
            </a:r>
            <a:endParaRPr lang="en-US" sz="3600" b="1" spc="300" dirty="0">
              <a:solidFill>
                <a:srgbClr val="FFFF00"/>
              </a:solidFill>
              <a:effectLst>
                <a:outerShdw blurRad="38100" dist="38100" dir="2700000" algn="tl">
                  <a:srgbClr val="000000">
                    <a:alpha val="43137"/>
                  </a:srgbClr>
                </a:outerShdw>
              </a:effectLst>
            </a:endParaRPr>
          </a:p>
        </p:txBody>
      </p:sp>
    </p:spTree>
  </p:cSld>
  <p:clrMapOvr>
    <a:masterClrMapping/>
  </p:clrMapOvr>
  <p:transition advClick="0"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52400"/>
            <a:ext cx="6807302" cy="1754326"/>
          </a:xfrm>
          <a:prstGeom prst="rect">
            <a:avLst/>
          </a:prstGeom>
          <a:noFill/>
        </p:spPr>
        <p:txBody>
          <a:bodyPr wrap="square" rtlCol="0">
            <a:spAutoFit/>
          </a:bodyPr>
          <a:lstStyle/>
          <a:p>
            <a:r>
              <a:rPr lang="en-US" sz="3600" dirty="0" smtClean="0">
                <a:solidFill>
                  <a:srgbClr val="FFFF00"/>
                </a:solidFill>
              </a:rPr>
              <a:t>        LEVELS </a:t>
            </a:r>
            <a:r>
              <a:rPr lang="en-US" sz="3600" dirty="0">
                <a:solidFill>
                  <a:srgbClr val="FFFF00"/>
                </a:solidFill>
              </a:rPr>
              <a:t>OF AUTONOMY</a:t>
            </a:r>
          </a:p>
          <a:p>
            <a:r>
              <a:rPr lang="en-US" sz="3600" dirty="0" smtClean="0">
                <a:solidFill>
                  <a:srgbClr val="FFFF00"/>
                </a:solidFill>
              </a:rPr>
              <a:t>  Society of Automotive Engineers</a:t>
            </a:r>
          </a:p>
          <a:p>
            <a:r>
              <a:rPr lang="en-US" sz="3600" dirty="0">
                <a:solidFill>
                  <a:srgbClr val="FFFF00"/>
                </a:solidFill>
              </a:rPr>
              <a:t> </a:t>
            </a:r>
            <a:r>
              <a:rPr lang="en-US" sz="3600" dirty="0" smtClean="0">
                <a:solidFill>
                  <a:srgbClr val="FFFF00"/>
                </a:solidFill>
              </a:rPr>
              <a:t>                        SAE </a:t>
            </a:r>
            <a:endParaRPr lang="en-US" sz="3600" dirty="0">
              <a:solidFill>
                <a:srgbClr val="FFFF00"/>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400" y="1906726"/>
            <a:ext cx="8077199" cy="4798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571699"/>
      </p:ext>
    </p:extLst>
  </p:cSld>
  <p:clrMapOvr>
    <a:masterClrMapping/>
  </p:clrMapOvr>
  <p:transition advClick="0"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tse4.mm.bing.net/th?id=HS.70054785820&amp;pid=1.7"/>
          <p:cNvPicPr>
            <a:picLocks noChangeAspect="1" noChangeArrowheads="1"/>
          </p:cNvPicPr>
          <p:nvPr/>
        </p:nvPicPr>
        <p:blipFill>
          <a:blip r:embed="rId2" cstate="print"/>
          <a:srcRect/>
          <a:stretch>
            <a:fillRect/>
          </a:stretch>
        </p:blipFill>
        <p:spPr bwMode="auto">
          <a:xfrm>
            <a:off x="304800" y="1371600"/>
            <a:ext cx="8534400" cy="5245354"/>
          </a:xfrm>
          <a:prstGeom prst="rect">
            <a:avLst/>
          </a:prstGeom>
          <a:noFill/>
        </p:spPr>
      </p:pic>
      <p:sp>
        <p:nvSpPr>
          <p:cNvPr id="3" name="TextBox 2"/>
          <p:cNvSpPr txBox="1"/>
          <p:nvPr/>
        </p:nvSpPr>
        <p:spPr>
          <a:xfrm>
            <a:off x="304800" y="228600"/>
            <a:ext cx="8458200" cy="923330"/>
          </a:xfrm>
          <a:prstGeom prst="rect">
            <a:avLst/>
          </a:prstGeom>
          <a:noFill/>
        </p:spPr>
        <p:txBody>
          <a:bodyPr wrap="square" rtlCol="0">
            <a:spAutoFit/>
          </a:bodyPr>
          <a:lstStyle/>
          <a:p>
            <a:pPr algn="ctr"/>
            <a:r>
              <a:rPr lang="en-US" sz="5400" b="1" spc="300" dirty="0" smtClean="0">
                <a:solidFill>
                  <a:srgbClr val="FFFF00"/>
                </a:solidFill>
                <a:effectLst>
                  <a:outerShdw blurRad="38100" dist="38100" dir="2700000" algn="tl">
                    <a:srgbClr val="000000">
                      <a:alpha val="43137"/>
                    </a:srgbClr>
                  </a:outerShdw>
                </a:effectLst>
              </a:rPr>
              <a:t>PLATOONING</a:t>
            </a:r>
            <a:endParaRPr lang="en-US" sz="5400" b="1" spc="300" dirty="0">
              <a:solidFill>
                <a:srgbClr val="FFFF00"/>
              </a:solidFill>
              <a:effectLst>
                <a:outerShdw blurRad="38100" dist="38100" dir="2700000" algn="tl">
                  <a:srgbClr val="000000">
                    <a:alpha val="43137"/>
                  </a:srgbClr>
                </a:outerShdw>
              </a:effectLst>
            </a:endParaRPr>
          </a:p>
        </p:txBody>
      </p:sp>
    </p:spTree>
  </p:cSld>
  <p:clrMapOvr>
    <a:masterClrMapping/>
  </p:clrMapOvr>
  <p:transition advClick="0" advTm="2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38909"/>
            <a:ext cx="7696200" cy="1200329"/>
          </a:xfrm>
          <a:prstGeom prst="rect">
            <a:avLst/>
          </a:prstGeom>
          <a:noFill/>
        </p:spPr>
        <p:txBody>
          <a:bodyPr wrap="square" rtlCol="0">
            <a:spAutoFit/>
          </a:bodyPr>
          <a:lstStyle/>
          <a:p>
            <a:pPr algn="ctr"/>
            <a:r>
              <a:rPr lang="en-US" sz="3600" u="sng" dirty="0" smtClean="0"/>
              <a:t>Autonomous Vehicles and the Impact on Law Enforcement</a:t>
            </a:r>
            <a:endParaRPr lang="en-US" sz="3600" u="sng" dirty="0"/>
          </a:p>
        </p:txBody>
      </p:sp>
      <p:sp>
        <p:nvSpPr>
          <p:cNvPr id="4" name="TextBox 3"/>
          <p:cNvSpPr txBox="1"/>
          <p:nvPr/>
        </p:nvSpPr>
        <p:spPr>
          <a:xfrm>
            <a:off x="992909" y="2849418"/>
            <a:ext cx="7543800" cy="3323987"/>
          </a:xfrm>
          <a:prstGeom prst="rect">
            <a:avLst/>
          </a:prstGeom>
          <a:noFill/>
        </p:spPr>
        <p:txBody>
          <a:bodyPr wrap="square" rtlCol="0">
            <a:spAutoFit/>
          </a:bodyPr>
          <a:lstStyle/>
          <a:p>
            <a:r>
              <a:rPr lang="en-US" sz="3200" dirty="0" smtClean="0"/>
              <a:t>What is it? </a:t>
            </a:r>
          </a:p>
          <a:p>
            <a:r>
              <a:rPr lang="en-US" sz="3200" dirty="0" smtClean="0"/>
              <a:t>Autonomous vs Connected technology</a:t>
            </a:r>
          </a:p>
          <a:p>
            <a:r>
              <a:rPr lang="en-US" sz="3200" dirty="0" smtClean="0"/>
              <a:t>Regulation</a:t>
            </a:r>
          </a:p>
          <a:p>
            <a:r>
              <a:rPr lang="en-US" sz="3200" dirty="0" smtClean="0"/>
              <a:t>Liability / Insurance</a:t>
            </a:r>
          </a:p>
          <a:p>
            <a:r>
              <a:rPr lang="en-US" sz="3200" dirty="0" smtClean="0"/>
              <a:t>Cyber concerns</a:t>
            </a:r>
          </a:p>
          <a:p>
            <a:r>
              <a:rPr lang="en-US" sz="3200" dirty="0" smtClean="0"/>
              <a:t>Questions</a:t>
            </a:r>
          </a:p>
          <a:p>
            <a:endParaRPr lang="en-US" dirty="0"/>
          </a:p>
        </p:txBody>
      </p:sp>
    </p:spTree>
    <p:extLst>
      <p:ext uri="{BB962C8B-B14F-4D97-AF65-F5344CB8AC3E}">
        <p14:creationId xmlns:p14="http://schemas.microsoft.com/office/powerpoint/2010/main" val="3621733189"/>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ytimg.com/vi/56wJRCz791A/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152400"/>
            <a:ext cx="4419600" cy="3429001"/>
          </a:xfrm>
          <a:prstGeom prst="rect">
            <a:avLst/>
          </a:prstGeom>
          <a:noFill/>
        </p:spPr>
      </p:pic>
      <p:pic>
        <p:nvPicPr>
          <p:cNvPr id="2054" name="Picture 6" descr="http://wghsenglish.files.wordpress.com/2011/04/child-driving-a-car.jpg"/>
          <p:cNvPicPr>
            <a:picLocks noChangeAspect="1" noChangeArrowheads="1"/>
          </p:cNvPicPr>
          <p:nvPr/>
        </p:nvPicPr>
        <p:blipFill>
          <a:blip r:embed="rId3" cstate="print"/>
          <a:srcRect/>
          <a:stretch>
            <a:fillRect/>
          </a:stretch>
        </p:blipFill>
        <p:spPr bwMode="auto">
          <a:xfrm>
            <a:off x="228600" y="3733800"/>
            <a:ext cx="4114800" cy="2971800"/>
          </a:xfrm>
          <a:prstGeom prst="rect">
            <a:avLst/>
          </a:prstGeom>
          <a:noFill/>
        </p:spPr>
      </p:pic>
      <p:sp>
        <p:nvSpPr>
          <p:cNvPr id="2056" name="AutoShape 8" descr="data:image/jpeg;base64,/9j/4AAQSkZJRgABAQEAYABgAAD/2wBDAAoHBwkHBgoJCAkLCwoMDxkQDw4ODx4WFxIZJCAmJSMgIyIoLTkwKCo2KyIjMkQyNjs9QEBAJjBGS0U+Sjk/QD3/2wBDAQsLCw8NDx0QEB09KSMpPT09PT09PT09PT09PT09PT09PT09PT09PT09PT09PT09PT09PT09PT09PT09PT09PT3/wAARCACpAP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1bU9RbT2ixGrq+dxLY24rm2+IBe8aK3sRJGvWQy4/pS/EW4mS3sYISVEzOGYdgAP8a831PUFt4ms7ViDj9647e2fWrS0IbO0vPiz9nnZIdOSRE4Z/OwM+g4qiPjNM8pCaPHtX7zG4OB/47Xmk0xmcRR8KOp7AVTuJ9wFvb/cHf+970NIE2emv8cp/O8uLRI39/tBH/stWl+MdyeujRD/t4P8A8TXltvAIeerdzVgNWkKa3ZlOq9kem/8AC4pv+gPH/wCBB/8AiaX/AIXDP/0CI/8Av+f/AImvMWlSLlnUA8daeDn1x9avkgZ+0n3PS/8AhcM3/QIj/wC/5/8AiaY3xlmQgHR4yW6ATn/4mvOC4BUdSxwB6mpbmVLKM7Mb9vzPjn6CplGCKjOb6nosfxguHzu0eNfYzn/4mmyfGOdM/wDEnjP/AG8H/wCJrydJrmY7+QuepNOa6J3I2NwHBrP3exq1PuemN8b7nftTQ42OcD/ST1/75rTi+LMsiA/2SgPcef8A/Wrye0hG8yn7kC5z/eY9P6mr1vJ5UOWPHWplZFxdz01/itKo/wCQWhJ6Dzz/AIUsfxTnf/mFIP8Atuf/AImvOIt8h3nav1PSpwR0af8A75FSO56N/wALLlxk6Yg+s/8A9am/8LPk5P8AZqY/67//AFq88UwIADvc+rNzQZo4/upGv1H+NAHft8VJgcJpSOfac/4UD4o3nfR41HqbjH9K89+3B3CCQAk4ABpxBJ5f8qAPQP8Ahakg+9psWfRZyf8A2Wo3+LUi9NKQ/Wf/AOtXAlVHXJ/GopHCKSAAPpQM70fGCchyNIjwvC/6QeT/AN8+pq0fipMOulJnv+//APsa81s0yQW7Ddj3Jq2ePpSA7/8A4WpMSANKT/v/AP8A1qX/AIWlN/0Ck/7/AP8A9auDROM+tOA59hTFc7v/AIWjLjJ0tB/23/8ArVbX4hTmMF9NRWPbzen6VwlnAZX81h8inCj1NXWU9TSuNHWH4jSj/mHJ/wB/f/rU3/hZEvP/ABLV/wC/3/1q5BhTWTjii4HYf8LJl/6Bq/8Af7/61dH4Z19tft55WtxB5UmzAfdnjNeUhK9A+HIxp15/12H/AKDTAz/ivetZ22neVxI7SAN2UYGTXj9xcGQ+XFkk8kk/qa9O+NsjJBoyoOWeUfoteSSv5SlFOZW6mrT0Ja1Fml2jyIep+83rSwosYz/F3NQqoQY6nuaeCXOFzVRXUzk+hP5v51FcXawR5Lc+lPZBBAZHOAPWsWeRp5NzfgPSnKdhRp3FeeSd9zn8K6EzYTd1GMjHeudVcirMMskYwGO30PSohPlLnDmNq0bdefOMyBc+yj0p+pqzlFX+J1B+lV9MmElyOeSOQetaF5Hko3YMK0vdEJWZHcj/AEdSeQCcD0rImGJMjp3rZupI0twruobPAzzWS4V2JB+lQy0PhkcRlMnaeoHergl3sDkBF6ZqO2mWOEqFRyBg7hz9aiUEruHQVLRSZpq2UJVweO1V2uJR/CPqagimMZz2qdnCgv1XrUlDRNMf4sfSkwzdWJ+prRsrJ3DNIiqrrgBhyKsJpcCj52kY/XFOwrmVbqBdRk/w81o+ZUy2dsh+WP8AU0ptoD/eH0akBWMlQyNvYL26n6Vaks1wfLlIPowzVSa2lBEQI2Ny79zQBNYv5sbydmb5foKs43OB2qtG6LhY1KKoA5qxEct60AWVBIxUsEBuJRGvC9Wb0FMGSyxRjdIx4FbFtbrbxhRy3Vj6mk2CFWNVUKgwoGAKRlqamMM8CkUQFe9MK5q8EGzaR9agkiKHI5X+VMRCEru/h8MWN5/11H8q4tVzXceAxixu/wDrqP8A0GmByXxyk8qHRSv3t02PyWvIwCoJP3jyTXrfxzwItEPcPNj8lryVVLnAq4q5EnYI1LnArRs7TewVR9TUMMWMADk1avrg6dppEf8ArphtX29TV3sQlcyNYuhPcmCHmOI44/iNZ20g8gg+hq59ikt7BLpgNshZAd2OR/XmlVlIPmsHAH3VGCOnOay3NStGMNjsamKFcHsaJYDFIQDkdVOMZFSxuoX5gCDwRQA+ykEV3Gx4GcV08sZmtTjqBmuUUK8wXJVeorrNIlF1Em7+IYNXEiRnJCjAgKMkdapzxGKQ+lbEtubW5kibgqePpUGoW58sOKbQIyQQrZHpjijT7oC4aOUcA4I9RSY+bHTPFVLpGjdZVHKnBqX3KRrXVs1vPtX5lYbkPtVvS4TPOquPlQZPvTIZRqOj4H+vg+ZP93uKv6BEQsrlwxbGMDpStqF9DWVaRlzSlse9Ju9RQSQ+WCD2qNoyO9WRjYT71TvLqO3jLO4AFIpDWG0ZPSomdT0Nc9c67M7uqAFCehqGHV5UYbuRSKsdNDb+a/BwM1pR2ioBtBzWNo+pR3E20Hn0rq7eLb87de1UmkQ02x9naLbLkgeYw5PoPSrGKaDTgazbuWlYRuBTkTuaQDJqcDAxTQDMUoFOxSgUwK7xmNvY9K7TwJ/x43f/AF1H/oNcoyh1211ngZStjdZ/56j+VAHIfHJS0eiAf35v5LXl0aBBxXq3xrx5ejf70v8AJa8tQZrWOxlLcsWsYLbj0rNubtL2eYyIJI0IAGdpAzjg/jWjL8thMy9QhrLCm5QRRyEsBuwfuk45ye3pzSkxpGpoeoafNDc6PrP7qwutpiuOWNtKPuufVTnDe30rO1TRrvSJJUuURRuBR423RuvYq3cVnvlcqQQwOCD1Bq3a3l5DB5SzuIR0Q8qPwNRuWnYrs0kkcbOSWYkgnqRx/XNN3bGAABb3FSyhgfMlYsxHU0xBhNzY3P0HoKAJYcg88seprX0a78q6dG+4Dx9ay4YyxGKkhyk5XOCW7+tUmS0dzq1qLjTotRiGSnyTAdvQ1QEQntnTjIGR71NoOrAo8E3MUo2SLTQhsb8wnlOqH1FWScxcx+TNyM4PQ96rzsr7u6MMY/lW/rtkEk8xRlW5BrnmGMiofYtakmlSNaSnngHGK3tKuEtpZoSQATvUD0NYllZI7TXEjRBVjIBYncjdQwA69CPxrp/CWrf6dbaXcxxNaXDlXBjBYkjj5uvUCpbaRSim9S0J0I9acJlJ+6au634elst01mAYeT8x+79fauLn1O6lElv9nClXCsCxBBHoRSj72xMvddmjp2kRVPyfhXO61azSRi6bJRs7FHRRUMsmo2N79kljuYphIYtjHcN2cEZr0WLSra60H7KOZREQu5cHOOvP1qKjcTalFSPIIIg0v7zhR1J7VH5Z8wnacZzivRh4DWKNEBLMSdxPtWZF4X3B5DlVVmAz6DPP6VHtEaexZyltM9pcJND8jKe1ek2c5nt45P7yg5HeuNbTV8suPvAniup0tTHYRL6KKtO5nKNjUQ0/NQK3FSxZZvamQWEX5cjrUikGkTHSlYbTuHTvTELinAU0HNPHoOtMQsaF3C/nXY+FFC2k4XpvH8q5iGLYgJ6muo8K/wDHtcf9dB/KgZw3xyk8uLRclQC8vJPsteVecyMAdpHqpBFeo/Hc4i0PGM75v4cnoteTxxqDvbO71Jziri2RJIvi4yuOx4wapT2xjDCNOD0A6/8A6qSSRuQuAwGRu6Clt75GzHKQDwMnhT9PT+VNsEiKcC4RJmBDKdjZOScDgn+X4VGWLMPQVcnh3oQh+Xdkg9Qfeq8URDHIPHX2qRjMGeXdJkIBkn0Fa+gTWaTs14UUsRtLDgD0rMCGWQjOBj8KiI/5ZsCMdKNh2NHWL61XVJm0zH2c4xkZ574qs032nJyCw+8R/F7ioVihJCO20k/fPRfr7Uw7UyF+YjgHtilcLGrZXWzEikgZ2yD37N+NdAJxdwKpb50+43vXHRTGNt2MgjDD1rRsb/yiI2YlSflY/wAqpMlo37u9im07ypgwnU4CgVzbREvlgQPStrzcsJFxvHqOtQ3MSTDfGPqvcU9wKOnRmadk+6WU7f8ACpY0ktJ0ZSA8bqVJ7EdDUSxusrOG+YYx1/IU9ZmuC7uenWi3cL6nrWia3aa1ZsI5EZozskABHPqAecGsXX/B9m5F1aqIZVkDkIvyyc5wR/hiqcqSx3CXtj5cN0qjhUCpIP7rAfzrSt/F1nLtivybS4XrHLwM+x6EVyyTi7xOqLU1aQ22sZL7V4rm+wZGm805TaC3sK3YdItbfVJJod6l1HmYb5fbjsfesy91WHykliZHETB/lOcjv+hq7FcSpJuSHz4JQGRlfD4P14IpObk7mlOmoqyH3UWow6nGbe3822ZD5jbh8n4Hr+FU9RtB9jc7RHgcj2roI78i3ZZI9sgOOeuKwtQvPNlKtE8sQPz7ccn05qJNGiPOru4LTOdgCPKIQ4PHJ/8ArV0VuAqKq9AMVzOq6dqesXsszrb20SMVigDHAHrwOp9TW3YyzRRRxXWDKAPmHRvet4rQ5Ju8tDTBqxAMD3quhDkD1qzEccdxVIgspThzwelRg04daYhEGCV9KvW0X8bD6VDBb+ZKXP3QOfrV0tgUAI5x0rovCMgktrrA4WUDPrxXKzSHOxPvEcn0FdR4NAFnchegkH8qQHGfHBS0einOMNN9Oi15LI+0DaBk/dBPH1Neu/G1d0WjcZ+eX+S15LLCHYBgu3HXuPxrRbEPco70c/NnYDn3Y0+8haGfy7lClxkbwVx5ftj6U25hkRh8qlFGBjtTraLzCXYZ+vekMsW5ZMcnaOgPp6UrS+X2yCfu0NwPpTI13MZD0HSmApGM+p61tWHhZtR0Ce/eRopcE2y44cDrn2PQfnVXQ9JbWtUSDkQr887j+FP8T0rvdSmS3tPLhVURQERR0A6cfhSGeSqxODTs1JNayQXctvt+ZJCn5GpVtHE3lMjGT+7jmpuMhjjLn0FaiaVcfZBPtynXb3I9cVe07SPKIe7HzjBEfb8a191K4HMxXJT5WJIq2soKhg34ipdQ0kSkyW2A55KnofpTfC+pf2JqkpurISxum1iygtH7rkEHPTmnd2CyvqanhlLObV0tr+OV/PxHC8LYeJ8/ex39/am6l4Yn0jWksCCYJHzFL/fXPf3Heuq07xLo0cgeGC2hPYfZ1RvzFbsV3aawFY7HQHjnPNYuq09UbqknHRnNNHxleRTIoIriQxTKrqykAMM11jaHbScqNufQ1G3h+GNg6MQ45GTmhzTQRptM4Gfw5a+fIn2VlLElTESo59hxxXTeHU1ZbWOKKUIEADiWPcoI6lenU8+lb1vYxqgMuGccZP8ASrcbxwjAxj2qOa+hoopO5T/s+Vubq5aQ98KFz+VRXMahAiqAB0AFWrm9RVOSB9agQF1y3eloVc53VNLKgzRj5j29ay006S5AWNkZ+oG7DA/jXaXMIePFYd3YlWMkQ+YdV9aIycSJQUjItvOgujBcxtHIq5wwxketaar0b86jvrma5023nfJFvNgseu0jBz9DtqxGuYj710rVXOZqzsKDirNtbtJhmGFosbMzYeThF7etX3woAHAFMRGSF4HA7VG8m36013NRE55NIBAduT/EeprrPBZzZ3X/AF1H8hXIu3B9a6zwOc2V3/11H8qEByfxtuXtk0XaFZWeXcrDg8LXl6+VdjNtlX7xMefwPevT/jfaS3FtpEkSFhG8u7HbIWvHSWRvQjvVp2JaLRjUOCwIK9vWnEBF+VQPb0oivFnAS4+92k/xpJFKZB/A0xEGDI+wdO5qRyWIVR7ADvTxEYYUYj/Wjdmul8FaN9onbVLhf3MBxCD/ABP6/h/P6Uijd0bS10DRwkpH2mT5529D2X8B+uaqauzEwoQQXOcGs7xxrZjjFjbsRJJ80hB5Ve35/wBKzr3xOJ4LG5Zd84jw65x844J/r+NJgbV29rpsd3f+UnmA53Y5ZiBgVT0e28u3E0oDXEuZJHPXJ5xWKl1ca3eIJVAgQ7mUdOK34pSHxmpZSLLoJPYjoagZHX7wP1qYOeuM04OzDpUjK21j0Bq9p9orxyCVAwY9GGeKh5PBNbFnBtiWqQmU30Gyk5EbRk/3G4/KoDo1zZN5mm3bo/8AdbjP9P0reEeKNvPFMWxnxeJdcsQFurPzQP40HX8sinp42uZ38tLC4Mh4Cg1dOe1IqEr361DhE0VSS3ZH/a2r8n+zpnH1AqhqHiLX4tqW+kKjOcBppeM/pWn5coB2TyL9MUibriJ0uCG2nb9feseVx3R0cynsyTSLmHU7NZJ42abOJBIclGHUY7YPpWxFhBwSR71yQs77TrxrvTisivgSQuceZ6YPr/PvXRQ3bgILiFo2buPmFQ9BqLL7NuFVXi3Mc1I1zCke9iQvqRimLcJLny+R7UwtbUyEt1TUZLaQHybsFDzwCQQf0/lTNEVr6JVb+AYkPuOD/KruoRMwDR43qwYE+xzVrR7BbCxAxh5GMj/U10078tmctRLmuizhY1wox6D0FVZWqeZupqpI3WqZBGzbjUJfHytwf5049aQ8rggH2NSBC79a67wG26yvP+uo/lXIvGpB6r9DXXeAkCWV5hif3w6j/ZpoDmfjRqMunf2I8R4Z5tw9eFry+b7LqaeZCBHNjlexr0T48/6rQ/8Afm/kteRRuUfKnBq0xWHyRtG5VhgipYrghfLk+ZO3tTnlFyo3cMO9dVpPhLR76ziuftN5KrjlQVTB7joaAMXSrGbVr2OwhJKud2/tGO7fSvQNSubXQdG2xjZBbx7VXuf/AK5P86fpOm6fosUi2FvsaQYZ2csxHpk9vpXIePruQy28Gf3YUyEf3jnA/rQByt1PNeXEtxMSZJG3MfTPQfTjFS6PbrPfYkG4AZwR1NQF1KK6yOzMMFWPQ5/lW9otn5Nt5jDDvz9BUsaNVIAsYwAPag/IahaXIzmoDIztyTUjNOOX5cZ59KfGxPWs+IkHktU6uPfNIZeiHmThMjO7bXRRIFQAVgaPhrrYo/hJ+n+c10YGABVR2E9wxRtp20+lGPemIj8unquF6UuKkUZQGgCPAqtcZgYyD7rDDex9auFD6VHIhYYPSplG6sXGXK7j7AJLGjAAt2PpWj9nDfeFc8nnafKPKVnizkAdV/xFXxrY248qbd/1zNc/I1udfOmtDSliUqQ2MHr71Gl4loQsiiaIcbG/h/3T2rJk1O4l4jgcf72BVZ4rmc5kcIPRTzVpS6GcnF7s0L+7ivb2CCyACySgPx91ep/HA/WtaWQY+XpWDpypBqUSDIIidx6k5A/rWpI5xW5zPcbK+TVdjTmfmoWNIQ00xnwDQzcVBI/BpDGSTYrsvh826xvf+uw/9Brg5X68iu0+GbmTT79yTgzjaPbaKaA5j49f6rQ/9+b+S148K9g+Pn+o0L/fm/ktePA1SEPUlTmut8FXzLPcWp+66iQfUcGuRzXReEFJ1CSTBwkWM/U0CO/SSuJ8e/Pc2YUZchgPpxXVrJXKeK9Q+b7OhG58ZPcL6UAcxGitOqRglSwAzz9a677sW1eO1Z9hpn2ZUldQ0rcnnhB/jWkygrx1qWUinOksTgMMBhkc06Je5p4i2rgsTjpz0pwWkA8U4NTB6UFlA+9QBqaE5Go+2wg/pXU9fu8CuLtLlLWdJJiVhJ2Of7oPf88V1UU8sRCyAMOzDuKaEWvJJ6kmlENNW4HdSKkFwvpTAd5Z6UGL2pBcj0qT7Qp6igBvln1NHlk9zUoli9xT8xt0Y0AVWgJ9KYYXHoavBQejA/hR5Z9R+VAGaySD+EVEzyL/AAitRox3OfwqN4FI+9SsMxGuHi1GzuGwsaMY5Dj+F+P0OK1ZpSjYNRz2UciMrfMjDDA9xVQSlCIJX3FeFk/vj39/X160CLTPmoy1M3k8L81PSPP3z+AoAYzVUmkAzzWm8KeXkIKwtSUIpIGKLAV7mUSMIl7/AHj6CvQvhoCNMvT2M4/9Brze2jPRuWPLGvTfh2u3Trv/AK6j/wBBpgcd8fv9RoX+/N/JK8dBr2T49jMOh/7838lrxnGDigCUV2fhu2+y6dvbh5ju/DtXL6PZG9uQGH7peWPt6V2iSDgDj0FMRbmukt4HlkbCICSa4+0Danqj3Ui/IDnH8hVjWtRN/ILG1YlA37xlPBI7fQVZsrdLa2VI2yRyc9zQwRYMm3imNJSPnniouM1BROhBpWbbyOlMUZ6nFSMofAbp7UCGLlyecgd+1TpGBzgZ+lNRRuCrjjtmpgMHFMBwjEilHAZCMEY60/TdUudJlWymfzID/qGfnI/un3FIvWnywx3ELRSgFW98EH1HvSGb0Woo+CbZSTwApOTU4uouS1vKoX7x3Yx+dcvZXU1hcpHMRIynMTkcSe3+9/Otz+0EdyZFADsCV7nHQYPNMRf823GMtKmfXBqdIFlAKTKR7kVmTK0rswjMaHopGCKbGxiBDUAa32P/AKap/wB9CnC2dekyj/gYrKE6now/OlM3pTA11WVf+Wyf99Cnec6/8tk/MVQ063N3DGXaMPJI0SK5IJYDOPypWtIzCsqxrIj7NhUHLbiVHH1BFPlZm6sV1LxuT/z0j/MVE8uePMjGfQ0raJbhxGzgEAbpOq52uTj2+SmS6LAkKmGRZHYgk8hUXyw/Ofr/ACp8jJVaI12LIf3in2BqEL+tPtNPuAzRGe2YNIUhIkzuwoYjP496bIrJGZC0YhEay+cSdu0nA7ZzkEY9qXKyvax7hwB7VUn1GODIT52HoeKju7e5V9t7KkKl9igk4fGD8uOvBHPvVfUtGnTUWhtHR4WmkiViTlSnJDcdcenWnyMXtY3sU7zV7iXIMpC/3V4FUoWaV9zFiB0yepqd9CvRqbWsmzCRiZnB+XZjdn8q0LXRJJdjRSwssj+XByR5jAZIHHbI645o5WN1YrqVw8dpbPPM21IxuZq674O6jJqdjrNw+QDdKEX+6uwYFcXr2g3N9H5K31rDDCsUkyszZHmcKTx0ycV2/wAH9Jn0fTdWtroATLd7WUHOCFA60OLSHGcZPQf8VfB2q+LYtMXSVhY2zSGTzZNn3guMcexrzw/BrxWefKss/wDXx/8AWr6EoqSzxnT/AIYa9BYBJLWzjnHXy5uH9+lQXnww8V3aeWps4UJ+YLNkkfXFe20UAeJ2vwn1y0TbHFa5PVjNyf0qwfhl4g7R2v8A3/8A/rV7JRQB443w08RMuPLtf+/3/wBao/8AhWPiLr5dp/3/AP8A61ez0UAeMj4YeIc5aO1Pt5//ANaph8NvEA/5Z2uP+u3/ANavYKKAPIR8ONfH/LK1H/bb/wCtTx8OteH/ACztif8Art/9avW6KAPJ1+HmujrHbf8Af7/61OHw+1z+5bD/ALbf/Wr1aigDyt/h5q80RinhtnjbqDL/APWqtpvgjxfbMI7gWzxgnY3nglRngcjnjvXrtFAHnf8AwhuvMMPJbf8AfX/1qim+H+qTwSRvNAN6lchzkZH0r0migDxZPhH4kgj2xX+nOFGBuDAt9cVqaN8Ndcso5Td3VqzyMCERmKoAO2fWvVaKAOIs/C2o2f2b5In8i4Mxw+N2VAx+lOtNAv7IQoUQyQxOqfMCHctlT7bSSa7WiqU2YujFu5x0ehanFbpF9mjfagQkzDnCuvp/t/pSf8I/qLWskDW6eXKgjceaM4Eapx75UGuyop87D2ETgYfDGqWf2RbezRkt5Xk+a4GW3KF9OOlQjwvrT6UlhNZxmPy9julwM5DllIyPcg/WvRKKOdh7CJ5vqPhfXtVMJuLGJPs75h8q6H3eMK2R7dR6mp4/DOsuL8T2UQW8nlkwtyMqrrgjOOvAr0GilzsboxZwJ8LaiWLCxXLQC2fNyBmMKBxxw2Rn9KiHhnW7WK1SCySU2sxmhZrlV5OMhuOmQDx9K9Dop87D2MTzA+DtfuTetcWdurXNvbxDFwDhoyCT06HFdj4a026sJ9Slu4Vi+1TiVVEm/HygHn6it6ik5NjjTjF3R//Z"/>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60" name="Picture 12" descr="http://drivesteady.com/wp-content/uploads/2011/03/OLD-LADY-AND-DOG-DRIVIN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52400"/>
            <a:ext cx="4114800" cy="3429000"/>
          </a:xfrm>
          <a:prstGeom prst="rect">
            <a:avLst/>
          </a:prstGeom>
          <a:noFill/>
        </p:spPr>
      </p:pic>
      <p:pic>
        <p:nvPicPr>
          <p:cNvPr id="2062" name="Picture 14" descr="http://3.bp.blogspot.com/_-iYGuvj27GE/TJPYWmM_B8I/AAAAAAAAAIg/31GlyRGYccs/s1600/Cool_Driving_Dog.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733800"/>
            <a:ext cx="4495800" cy="2943225"/>
          </a:xfrm>
          <a:prstGeom prst="rect">
            <a:avLst/>
          </a:prstGeom>
          <a:noFill/>
        </p:spPr>
      </p:pic>
      <p:sp>
        <p:nvSpPr>
          <p:cNvPr id="2" name="Rectangle 1"/>
          <p:cNvSpPr/>
          <p:nvPr/>
        </p:nvSpPr>
        <p:spPr>
          <a:xfrm rot="20101295">
            <a:off x="2730624" y="2967336"/>
            <a:ext cx="3682752"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Driver??</a:t>
            </a:r>
            <a:endPar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cSld>
  <p:clrMapOvr>
    <a:masterClrMapping/>
  </p:clrMapOvr>
  <p:transition advClick="0" advTm="2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2336800"/>
            <a:ext cx="8128000" cy="4521200"/>
          </a:xfrm>
          <a:prstGeom prst="rect">
            <a:avLst/>
          </a:prstGeom>
        </p:spPr>
      </p:pic>
      <p:sp>
        <p:nvSpPr>
          <p:cNvPr id="4" name="Rectangle 3"/>
          <p:cNvSpPr/>
          <p:nvPr/>
        </p:nvSpPr>
        <p:spPr>
          <a:xfrm>
            <a:off x="304800" y="381000"/>
            <a:ext cx="8382000" cy="1938992"/>
          </a:xfrm>
          <a:prstGeom prst="rect">
            <a:avLst/>
          </a:prstGeom>
        </p:spPr>
        <p:txBody>
          <a:bodyPr wrap="square">
            <a:spAutoFit/>
          </a:bodyPr>
          <a:lstStyle/>
          <a:p>
            <a:r>
              <a:rPr lang="en-US" sz="2400" dirty="0"/>
              <a:t>NHTSA rules that AI can be sole driver of Google’s self-driving cars</a:t>
            </a:r>
          </a:p>
          <a:p>
            <a:r>
              <a:rPr lang="en-US" sz="2400" dirty="0"/>
              <a:t>Highway Administration ruling means steering wheel, pedals not needed.</a:t>
            </a:r>
          </a:p>
          <a:p>
            <a:endParaRPr lang="en-US" sz="2400" dirty="0" smtClean="0"/>
          </a:p>
          <a:p>
            <a:r>
              <a:rPr lang="en-US" sz="2400" dirty="0" smtClean="0"/>
              <a:t>Sebastian </a:t>
            </a:r>
            <a:r>
              <a:rPr lang="en-US" sz="2400" dirty="0"/>
              <a:t>Anthony (UK) - 2/10/2016, 8:46 </a:t>
            </a:r>
            <a:r>
              <a:rPr lang="en-US" sz="2400" dirty="0" smtClean="0"/>
              <a:t>AM :   ARS Technica</a:t>
            </a:r>
            <a:endParaRPr lang="en-US" sz="2400" dirty="0"/>
          </a:p>
        </p:txBody>
      </p:sp>
    </p:spTree>
    <p:extLst>
      <p:ext uri="{BB962C8B-B14F-4D97-AF65-F5344CB8AC3E}">
        <p14:creationId xmlns:p14="http://schemas.microsoft.com/office/powerpoint/2010/main" val="3697852255"/>
      </p:ext>
    </p:extLst>
  </p:cSld>
  <p:clrMapOvr>
    <a:masterClrMapping/>
  </p:clrMapOvr>
  <p:transition advClick="0" advTm="2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hapiroberezins.com/wp-content/uploads/2011/06/Auto-insurance-fraud-fake-auto-accidentsjpg-e1307142272234.jpg"/>
          <p:cNvPicPr>
            <a:picLocks noChangeAspect="1" noChangeArrowheads="1"/>
          </p:cNvPicPr>
          <p:nvPr/>
        </p:nvPicPr>
        <p:blipFill>
          <a:blip r:embed="rId2" cstate="print"/>
          <a:srcRect/>
          <a:stretch>
            <a:fillRect/>
          </a:stretch>
        </p:blipFill>
        <p:spPr bwMode="auto">
          <a:xfrm>
            <a:off x="-26032" y="0"/>
            <a:ext cx="4445632" cy="3276600"/>
          </a:xfrm>
          <a:prstGeom prst="rect">
            <a:avLst/>
          </a:prstGeom>
          <a:noFill/>
        </p:spPr>
      </p:pic>
      <p:pic>
        <p:nvPicPr>
          <p:cNvPr id="19460" name="Picture 4" descr="http://aarons.org/images/kidnapping.jpg"/>
          <p:cNvPicPr>
            <a:picLocks noChangeAspect="1" noChangeArrowheads="1"/>
          </p:cNvPicPr>
          <p:nvPr/>
        </p:nvPicPr>
        <p:blipFill>
          <a:blip r:embed="rId3" cstate="print"/>
          <a:srcRect/>
          <a:stretch>
            <a:fillRect/>
          </a:stretch>
        </p:blipFill>
        <p:spPr bwMode="auto">
          <a:xfrm>
            <a:off x="4495800" y="3352800"/>
            <a:ext cx="4648200" cy="3505200"/>
          </a:xfrm>
          <a:prstGeom prst="rect">
            <a:avLst/>
          </a:prstGeom>
          <a:noFill/>
        </p:spPr>
      </p:pic>
      <p:sp>
        <p:nvSpPr>
          <p:cNvPr id="4" name="Rectangle 3"/>
          <p:cNvSpPr/>
          <p:nvPr/>
        </p:nvSpPr>
        <p:spPr>
          <a:xfrm>
            <a:off x="0" y="3276600"/>
            <a:ext cx="91440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5400000" flipV="1">
            <a:off x="1028700" y="3390900"/>
            <a:ext cx="68580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advTm="2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radioadelaidebreakfast.files.wordpress.com/2013/02/pic-courtesy-of-drug-rehabilitation.jpg?w=500"/>
          <p:cNvPicPr>
            <a:picLocks noChangeAspect="1" noChangeArrowheads="1"/>
          </p:cNvPicPr>
          <p:nvPr/>
        </p:nvPicPr>
        <p:blipFill>
          <a:blip r:embed="rId2" cstate="print"/>
          <a:srcRect/>
          <a:stretch>
            <a:fillRect/>
          </a:stretch>
        </p:blipFill>
        <p:spPr bwMode="auto">
          <a:xfrm>
            <a:off x="0" y="0"/>
            <a:ext cx="5715000" cy="3661995"/>
          </a:xfrm>
          <a:prstGeom prst="rect">
            <a:avLst/>
          </a:prstGeom>
          <a:noFill/>
        </p:spPr>
      </p:pic>
      <p:pic>
        <p:nvPicPr>
          <p:cNvPr id="3" name="Picture 10" descr="http://ts1.mm.bing.net/th?&amp;id=HN.608025639772620397&amp;w=300&amp;h=300&amp;c=0&amp;pid=1.9&amp;rs=0&amp;p=0"/>
          <p:cNvPicPr>
            <a:picLocks noChangeAspect="1" noChangeArrowheads="1"/>
          </p:cNvPicPr>
          <p:nvPr/>
        </p:nvPicPr>
        <p:blipFill>
          <a:blip r:embed="rId3" cstate="print"/>
          <a:srcRect/>
          <a:stretch>
            <a:fillRect/>
          </a:stretch>
        </p:blipFill>
        <p:spPr bwMode="auto">
          <a:xfrm>
            <a:off x="2971800" y="2873415"/>
            <a:ext cx="6172201" cy="3984585"/>
          </a:xfrm>
          <a:prstGeom prst="rect">
            <a:avLst/>
          </a:prstGeom>
          <a:noFill/>
        </p:spPr>
      </p:pic>
      <p:pic>
        <p:nvPicPr>
          <p:cNvPr id="4" name="Picture 8" descr="http://www.baconbangkok.com/wp-content/uploads/2012/07/drugs.jpg"/>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982534">
            <a:off x="514068" y="222796"/>
            <a:ext cx="1752600" cy="1196150"/>
          </a:xfrm>
          <a:prstGeom prst="rect">
            <a:avLst/>
          </a:prstGeom>
          <a:noFill/>
        </p:spPr>
      </p:pic>
    </p:spTree>
  </p:cSld>
  <p:clrMapOvr>
    <a:masterClrMapping/>
  </p:clrMapOvr>
  <p:transition advClick="0" advTm="2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tse4.mm.bing.net/th?id=HN.608040599138861785&amp;pid=1.7"/>
          <p:cNvPicPr>
            <a:picLocks noChangeAspect="1" noChangeArrowheads="1"/>
          </p:cNvPicPr>
          <p:nvPr/>
        </p:nvPicPr>
        <p:blipFill>
          <a:blip r:embed="rId2" cstate="print"/>
          <a:srcRect/>
          <a:stretch>
            <a:fillRect/>
          </a:stretch>
        </p:blipFill>
        <p:spPr bwMode="auto">
          <a:xfrm>
            <a:off x="304800" y="383540"/>
            <a:ext cx="8534400" cy="6169660"/>
          </a:xfrm>
          <a:prstGeom prst="rect">
            <a:avLst/>
          </a:prstGeom>
          <a:noFill/>
        </p:spPr>
      </p:pic>
    </p:spTree>
    <p:extLst>
      <p:ext uri="{BB962C8B-B14F-4D97-AF65-F5344CB8AC3E}">
        <p14:creationId xmlns:p14="http://schemas.microsoft.com/office/powerpoint/2010/main" val="158596469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17600"/>
            <a:ext cx="9144000" cy="4622540"/>
          </a:xfrm>
          <a:prstGeom prst="rect">
            <a:avLst/>
          </a:prstGeom>
        </p:spPr>
      </p:pic>
      <p:sp>
        <p:nvSpPr>
          <p:cNvPr id="3" name="Rectangle 2"/>
          <p:cNvSpPr/>
          <p:nvPr/>
        </p:nvSpPr>
        <p:spPr>
          <a:xfrm>
            <a:off x="4038600" y="914400"/>
            <a:ext cx="4572000" cy="1200329"/>
          </a:xfrm>
          <a:prstGeom prst="rect">
            <a:avLst/>
          </a:prstGeom>
        </p:spPr>
        <p:txBody>
          <a:bodyPr>
            <a:spAutoFit/>
          </a:bodyPr>
          <a:lstStyle/>
          <a:p>
            <a:endParaRPr lang="en-US" dirty="0"/>
          </a:p>
          <a:p>
            <a:r>
              <a:rPr lang="en-US" dirty="0"/>
              <a:t> </a:t>
            </a:r>
          </a:p>
          <a:p>
            <a:r>
              <a:rPr lang="en-US" b="1" i="1" dirty="0"/>
              <a:t>Accelerating the Next Revolution In Roadway Safety</a:t>
            </a:r>
            <a:endParaRPr lang="en-US" dirty="0"/>
          </a:p>
        </p:txBody>
      </p:sp>
      <p:sp>
        <p:nvSpPr>
          <p:cNvPr id="4" name="Rectangle 3"/>
          <p:cNvSpPr/>
          <p:nvPr/>
        </p:nvSpPr>
        <p:spPr>
          <a:xfrm>
            <a:off x="6324600" y="5754469"/>
            <a:ext cx="4572000" cy="646331"/>
          </a:xfrm>
          <a:prstGeom prst="rect">
            <a:avLst/>
          </a:prstGeom>
        </p:spPr>
        <p:txBody>
          <a:bodyPr>
            <a:spAutoFit/>
          </a:bodyPr>
          <a:lstStyle/>
          <a:p>
            <a:endParaRPr lang="en-US" dirty="0"/>
          </a:p>
          <a:p>
            <a:r>
              <a:rPr lang="en-US" dirty="0"/>
              <a:t> September 2016</a:t>
            </a:r>
          </a:p>
        </p:txBody>
      </p:sp>
      <p:sp>
        <p:nvSpPr>
          <p:cNvPr id="5" name="Rectangle 4"/>
          <p:cNvSpPr/>
          <p:nvPr/>
        </p:nvSpPr>
        <p:spPr>
          <a:xfrm>
            <a:off x="1905000" y="0"/>
            <a:ext cx="4876800" cy="738664"/>
          </a:xfrm>
          <a:prstGeom prst="rect">
            <a:avLst/>
          </a:prstGeom>
        </p:spPr>
        <p:txBody>
          <a:bodyPr wrap="square">
            <a:spAutoFit/>
          </a:bodyPr>
          <a:lstStyle/>
          <a:p>
            <a:endParaRPr lang="en-US" b="1" i="1" dirty="0">
              <a:solidFill>
                <a:schemeClr val="bg1"/>
              </a:solidFill>
            </a:endParaRPr>
          </a:p>
          <a:p>
            <a:r>
              <a:rPr lang="en-US" b="1" i="1" dirty="0">
                <a:solidFill>
                  <a:schemeClr val="bg1"/>
                </a:solidFill>
              </a:rPr>
              <a:t> </a:t>
            </a:r>
            <a:r>
              <a:rPr lang="en-US" sz="2400" b="1" dirty="0">
                <a:solidFill>
                  <a:schemeClr val="bg1"/>
                </a:solidFill>
              </a:rPr>
              <a:t>Federal Automated Vehicles </a:t>
            </a:r>
            <a:r>
              <a:rPr lang="en-US" sz="2400" b="1" dirty="0" smtClean="0">
                <a:solidFill>
                  <a:schemeClr val="bg1"/>
                </a:solidFill>
              </a:rPr>
              <a:t>Policy</a:t>
            </a:r>
            <a:endParaRPr lang="en-US" sz="2400" b="1" dirty="0">
              <a:solidFill>
                <a:schemeClr val="bg1"/>
              </a:solidFill>
            </a:endParaRPr>
          </a:p>
        </p:txBody>
      </p:sp>
    </p:spTree>
    <p:extLst>
      <p:ext uri="{BB962C8B-B14F-4D97-AF65-F5344CB8AC3E}">
        <p14:creationId xmlns:p14="http://schemas.microsoft.com/office/powerpoint/2010/main" val="1339216859"/>
      </p:ext>
    </p:extLst>
  </p:cSld>
  <p:clrMapOvr>
    <a:masterClrMapping/>
  </p:clrMapOvr>
  <p:transition advClick="0" advTm="2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534400" cy="5047536"/>
          </a:xfrm>
          <a:prstGeom prst="rect">
            <a:avLst/>
          </a:prstGeom>
        </p:spPr>
        <p:txBody>
          <a:bodyPr wrap="square">
            <a:spAutoFit/>
          </a:bodyPr>
          <a:lstStyle/>
          <a:p>
            <a:r>
              <a:rPr lang="en-US" i="1" dirty="0"/>
              <a:t>This Policy is an important early step in that effort. We are issuing this Policy as agency guidance rather than in a rulemaking in order to speed the delivery of an initial regulatory framework and best practices to guide manufacturers and other entities in the safe design, development, testing, and deployment of HAVs. In the following pages, we divide the task of facilitating the safe introduction and deployment of HAVs into four sections: </a:t>
            </a:r>
            <a:endParaRPr lang="en-US" i="1" dirty="0" smtClean="0"/>
          </a:p>
          <a:p>
            <a:endParaRPr lang="en-US" i="1" dirty="0"/>
          </a:p>
          <a:p>
            <a:endParaRPr lang="en-US" dirty="0"/>
          </a:p>
          <a:p>
            <a:r>
              <a:rPr lang="en-US" sz="2800" dirty="0"/>
              <a:t>Vehicle Performance Guidance for Automated Vehicles </a:t>
            </a:r>
            <a:endParaRPr lang="en-US" sz="2800" dirty="0" smtClean="0"/>
          </a:p>
          <a:p>
            <a:endParaRPr lang="en-US" sz="2800" dirty="0"/>
          </a:p>
          <a:p>
            <a:r>
              <a:rPr lang="en-US" sz="2800" dirty="0"/>
              <a:t>Model State Policy </a:t>
            </a:r>
            <a:endParaRPr lang="en-US" sz="2800" dirty="0" smtClean="0"/>
          </a:p>
          <a:p>
            <a:endParaRPr lang="en-US" sz="2800" dirty="0"/>
          </a:p>
          <a:p>
            <a:r>
              <a:rPr lang="en-US" sz="2800" dirty="0"/>
              <a:t>NHTSA’s Current Regulatory Tools </a:t>
            </a:r>
            <a:endParaRPr lang="en-US" sz="2800" dirty="0" smtClean="0"/>
          </a:p>
          <a:p>
            <a:endParaRPr lang="en-US" sz="2800" dirty="0"/>
          </a:p>
          <a:p>
            <a:r>
              <a:rPr lang="en-US" sz="2800" dirty="0"/>
              <a:t>New Tools and Authorities </a:t>
            </a:r>
          </a:p>
        </p:txBody>
      </p:sp>
    </p:spTree>
    <p:extLst>
      <p:ext uri="{BB962C8B-B14F-4D97-AF65-F5344CB8AC3E}">
        <p14:creationId xmlns:p14="http://schemas.microsoft.com/office/powerpoint/2010/main" val="3732864112"/>
      </p:ext>
    </p:extLst>
  </p:cSld>
  <p:clrMapOvr>
    <a:masterClrMapping/>
  </p:clrMapOvr>
  <p:transition advClick="0" advTm="2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Connected Vehicle Environment</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4"/>
          <p:cNvSpPr txBox="1"/>
          <p:nvPr/>
        </p:nvSpPr>
        <p:spPr>
          <a:xfrm>
            <a:off x="675249" y="6446078"/>
            <a:ext cx="7668902" cy="369332"/>
          </a:xfrm>
          <a:prstGeom prst="rect">
            <a:avLst/>
          </a:prstGeom>
          <a:noFill/>
        </p:spPr>
        <p:txBody>
          <a:bodyPr wrap="square" rtlCol="0">
            <a:spAutoFit/>
          </a:bodyPr>
          <a:lstStyle/>
          <a:p>
            <a:r>
              <a:rPr lang="en-US" dirty="0"/>
              <a:t> </a:t>
            </a:r>
            <a:r>
              <a:rPr lang="en-US" dirty="0" smtClean="0"/>
              <a:t>            Connected </a:t>
            </a:r>
            <a:r>
              <a:rPr lang="en-US" dirty="0"/>
              <a:t>Vehicle Concept (U.S. Department of Transportation)</a:t>
            </a:r>
          </a:p>
        </p:txBody>
      </p:sp>
    </p:spTree>
    <p:extLst>
      <p:ext uri="{BB962C8B-B14F-4D97-AF65-F5344CB8AC3E}">
        <p14:creationId xmlns:p14="http://schemas.microsoft.com/office/powerpoint/2010/main" val="962051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ttp://www.essetek.com/tl_files/solutions/its_1.jpg"/>
          <p:cNvPicPr>
            <a:picLocks noChangeAspect="1" noChangeArrowheads="1"/>
          </p:cNvPicPr>
          <p:nvPr/>
        </p:nvPicPr>
        <p:blipFill>
          <a:blip r:embed="rId2" cstate="print"/>
          <a:srcRect/>
          <a:stretch>
            <a:fillRect/>
          </a:stretch>
        </p:blipFill>
        <p:spPr bwMode="auto">
          <a:xfrm>
            <a:off x="228600" y="533400"/>
            <a:ext cx="8744262" cy="5791200"/>
          </a:xfrm>
          <a:prstGeom prst="rect">
            <a:avLst/>
          </a:prstGeom>
          <a:noFill/>
        </p:spPr>
      </p:pic>
    </p:spTree>
  </p:cSld>
  <p:clrMapOvr>
    <a:masterClrMapping/>
  </p:clrMapOvr>
  <p:transition advClick="0" advTm="2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752600"/>
            <a:ext cx="9144000" cy="3333750"/>
          </a:xfrm>
          <a:prstGeom prst="rect">
            <a:avLst/>
          </a:prstGeom>
        </p:spPr>
      </p:pic>
      <p:sp>
        <p:nvSpPr>
          <p:cNvPr id="3" name="TextBox 2"/>
          <p:cNvSpPr txBox="1"/>
          <p:nvPr/>
        </p:nvSpPr>
        <p:spPr>
          <a:xfrm>
            <a:off x="1302266" y="771600"/>
            <a:ext cx="6752493" cy="523220"/>
          </a:xfrm>
          <a:prstGeom prst="rect">
            <a:avLst/>
          </a:prstGeom>
          <a:noFill/>
        </p:spPr>
        <p:txBody>
          <a:bodyPr wrap="square" rtlCol="0">
            <a:spAutoFit/>
          </a:bodyPr>
          <a:lstStyle/>
          <a:p>
            <a:r>
              <a:rPr lang="en-US" dirty="0" smtClean="0"/>
              <a:t>                             </a:t>
            </a:r>
            <a:r>
              <a:rPr lang="en-US" sz="2800" dirty="0" smtClean="0"/>
              <a:t>Vehicle to Mobile Devices</a:t>
            </a:r>
            <a:endParaRPr lang="en-US" sz="2800" dirty="0"/>
          </a:p>
        </p:txBody>
      </p:sp>
    </p:spTree>
    <p:extLst>
      <p:ext uri="{BB962C8B-B14F-4D97-AF65-F5344CB8AC3E}">
        <p14:creationId xmlns:p14="http://schemas.microsoft.com/office/powerpoint/2010/main" val="1494830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ts2.mm.bing.net/th?id=HN.608037940555875751&amp;pid=1.7"/>
          <p:cNvPicPr>
            <a:picLocks noChangeAspect="1" noChangeArrowheads="1"/>
          </p:cNvPicPr>
          <p:nvPr/>
        </p:nvPicPr>
        <p:blipFill>
          <a:blip r:embed="rId2" cstate="print"/>
          <a:srcRect/>
          <a:stretch>
            <a:fillRect/>
          </a:stretch>
        </p:blipFill>
        <p:spPr bwMode="auto">
          <a:xfrm>
            <a:off x="0" y="-228599"/>
            <a:ext cx="9144000" cy="7086600"/>
          </a:xfrm>
          <a:prstGeom prst="rect">
            <a:avLst/>
          </a:prstGeom>
          <a:noFill/>
        </p:spPr>
      </p:pic>
      <p:pic>
        <p:nvPicPr>
          <p:cNvPr id="4098" name="Picture 2" descr="http://ts1.mm.bing.net/th?id=HN.608049597092990154&amp;pid=1.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0727517" flipH="1">
            <a:off x="-127966" y="1655599"/>
            <a:ext cx="3952548" cy="3733800"/>
          </a:xfrm>
          <a:prstGeom prst="rect">
            <a:avLst/>
          </a:prstGeom>
          <a:noFill/>
        </p:spPr>
      </p:pic>
      <p:sp>
        <p:nvSpPr>
          <p:cNvPr id="4100" name="AutoShape 4" descr="data:image/jpeg;base64,/9j/4AAQSkZJRgABAQEAYABgAAD/2wBDAAoHBwkHBgoJCAkLCwoMDxkQDw4ODx4WFxIZJCAmJSMgIyIoLTkwKCo2KyIjMkQyNjs9QEBAJjBGS0U+Sjk/QD3/2wBDAQsLCw8NDx0QEB09KSMpPT09PT09PT09PT09PT09PT09PT09PT09PT09PT09PT09PT09PT09PT09PT09PT09PT3/wAARCACo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ooAKKKKACikzS0AJQT+VMaXnagyw6+1Hl7juc7j29BQAebu/1ak+/b86Ash+84A9AP61JgelFAEfkr1PP1p4AHQYo6d6WgAprRox5HNLn60ZoAZ5ZUfK5X260ZkHUbvpT85oxzQAiuG45B9DS0jIrDDDNMIeP7vzL6d6AJaKakiuuVNOoAKKTNLQAUUUUAFFFFABRRRQAUUUUAFFFFABRRSUAKajJMvCHC92H9KazGRyo+6OGP8ASpQMDAGBQABQi4FKKQmjGaAFoptB6HHHvQBj+KNci0bR7plu7aC+NtK9skzgbmVSeh6//qFZ8er6ppln5V1s1NrhV/s68jj2id2HyrKq8Kec7h8pUHoRg0bSIaDqzxa0l/qV7LbskUit563MW8E5Q8RtkrwTt5+U9hp/2lrTRrDpui2tlEoAQ3lwMqv/AFziBH/jwosTKcY7soS6De6Pqthcaa0t3qlzHMl5e3DMY2JCkO65wFU/dRcegwMmnXGsa/oFhqBuYl1FbOVSLu4AtxKrBMIioDubczKOAOgyTVK08RzavqwsIfFcJuCGby9P08BcL1O+TcCPcVS1Nrx9dntH1fUZorHynHmNH/r8bw2AgBCgrgHjP4VdOnKpLliY1sTToxcp9D0sZqG8vrbT7V7m9nit7eP78srhVX6k1j+F9efVbae3vAi39oQsoThZFIykijsGGeOxBHaqNjbpr/jPVZ9RUSrpEyW9nbv92MmMO0pHQsS2AewHFS007M2hJTipR2ZdTxnp8yh7S21W6iI4lh06Yofodoz+FXNO8SaXqtw1ta3Q+1KMtbyo0UoHrscBse+MVLa65pd7eSWdrqNpPcx5DxRzqzjHXgHPHf0pNX0Sw1u3EV/CHKHdFKp2yQt2ZHHKkeopFFx49xLKcNj8D9RSxvuHPDDqPSsPw9qF4l5e6LqknnXljseO4wB9pgfOxyB0YFWVu2RnvW46bjleGHQ0APxRTI5N46YYdRT6ACiiigAooooAKKKKACiiigAooooAKikkwQin5m/QetSMdqk9hUcfI8xurfoO1ACTQs1tJHA5jdkKq+MlSR1/OvFjvivWsdUkng1OHiVHupFZz/fU7vmU9QRXszahaJdi1a6t1uCM+SZAH/75zmuM+IlnHf6noNo0MMs073ARZbcTEgRjO1SQM9DknA61hiKLqR0bTXY6cLX9jO7ipJ9zm4rzWbMhrLWtSix0Esnnp+UgP862NP8AH+s2WE1Wyh1CHoZbP91KB6lGO1vwI+lZx8IaY91ZzabbvHZu/lTBJ5IlJ27soQ2dw9CNp5GQRUmt6JY6NpjTx3GoNPK6wwRtdswaRumcg8AAsfpXnxliKTXv39UejN4Wsv4dn5M6U69p+r3cV/ot5ey3vkMjwRdIkVgWMsTYw2SAOjHse9ara+2nBf7bh+zRt0u48tbn/ePWP/gXHvXE+D2aDxrZlWJ8+1mhkJ6uF2spP0OfzNenkBgVOCDxg969HD1vbU1M83FUHh6rp3ueZeLYJ9ePiJrRPtUcEtpBsj+YtCqeaduOvzSZ4/u1B4DsrsaVrMF20tnpdwojtzPlNrlWEjIGwQOV9s9K6XTrKHRPFur2MEEdvb3kcV7Aka7VyB5cmB0yCEJ/3qzvF2qr4anfVJNGXVPNjQLuYBoypIOMqeOQePc1sorm5rnDPEPklhuVatO/X0uZnhnwTqFlr9pqF5LbLb2auYjBJv8AOLLtB6cLg5/KpNYke18Qa8V4ctBKpI6BolTP4FTV3wJ4rttT0CQXaLp72RbfFO+0JCWOxstj5QPlz6isvxD4i0SfxDFcW97Hcwy2jQTmKGR1BVsochcHIZxxW2EUaUklojjzKpXxjlOrrLTp2t+g7Rr3ULfxfarbgRtK0lg1xcrkOCvmxnYpGSNrAHI6+9dnL4YlM095barcpqE8HkzTFV2Srg7coAACpJII59SRXn9rrWjvqWki31KAyDUoXcyyFWAAYEndjgDivVr/AFjTdLhSa/v7S1icZV5plQN9Mnn8KrE29pdO5plzl7G0laxRl8MabNo1rp0kCRpboqwSQjZJCwHDxsOVbjP8881N4curm70dPt7B7yGR7edlXAd0YqWA7bsZx2zXD69pUPjXVodQ0G9197mEhre4H7qzgbgZBcAn32Bs1zbeMdbgltdN1vTjdafqMzrGbKY24u3MpV9zAE8tkFBt9+DXOdx6Toki6z4v1PWrY7rKKBNOglH3ZmVmaRl9QGYLnoSDXTio4LeK2gSCCJIoo1CokahVUDoAB0AqQUARyqV/er1A5HqKkDBlBHINLUMf7uUp/CeV/rQBLmloooAKKKKACiiigAooooAKTpS0g60ARz/Ptj/vdfpUmOKiT55ZGPb5RU1AHAavp76ZrF817osup6dezefHPBbCd4mIAZHX72ARkEZ4OO1ZN7J4duBITc6tZyWkbQnZBcKbdZMblCspCFgR0weeK9V7ivKtEaaDR57u/aGaWxvLn7YJ5vLAmEhJlzggttKgZ6DGMVy1oqPvq5vSlze6y15CHVdPlaa40+K3MhtLe4hARmkwCCQ2M+inBGT1pvjIxq+lNM6xxpLKxZjgbtgA/QtWXpvi2fxprtnp1rpz22kSLJJdPcDd9ojAwV9AMkcjnOORVie5vb7w9p9lNeQW8N7bhGvJkZpJBkhkzkKCybeSckFsVyVYSa9920t8jrozUJJxV9bkfhwau91BrdktpDB5brbpcRO7OrY+c4IAzt4Hoas6j4r1DVrqa1u9Xj0u1tnMTHTywmupB94jILIinjjqc80QaYPN3JDBcmKQQiW6vNjswAO2NFGFwCMAYpLGyvdK06KO2s7iOebe7+Vbi4mZiSSztuVR14GSTU05zhHlhoum3/BKq8tSfPU1fUit47Ce8hks/EWqLexZ8ozXjMwzwfklBBBwMjHatK517U7OOO11a1067hZ+L+fdHFGe3moFbaf9oYX1xWZqp1q1vLa0uU0y/tbtcRPdQNETIBkxtgsFYjkcc4I61Gt3qNioC6XqMK/881ZLyE/T5ldR/nFVCtWpv4r+r/p/gZVMPRrLWPzSNKXWLZLiynub3R7+0tZmaey0+1YgDBXzckncVOSBgbgGK5Irv4tY06cxiG+tm8xQ6BZR8ynow9QfUV5xpMM2rySWlro501RJG9xcjbCVwQwKqBu3HHB6Dnnio9d0bTdF16C2jVjYXFlNNNDJOuyDYwYupkDY3ZOQvU+nNehTqSnFycbHDKNOnNUos9QvLK0u4St7b280ZHImRWH61y1v4U8MHV3l0Bray1ONNzfZNjgLn+KM5XGfQA+4rEm8PaFPoi32naVp4WaNJUaa3JXY2MkjqAAc8elRWMthrHhya58PsYn02R3srhUZBG6jdhQ2SEYfKVyRg/lmsQmr20NnQa0uel2n2jyh9qMRkB+9HkAj1wen0ya5bwHYW2oeBtJkvLeObE8l5F5i52OZXZWHocHrXRWVwusaJb3GGjS8t1kwpwyh1zwfXms7wfLFHo39mIhSTSZDYyL67ANrf8CUq34n0rpMDeAwKWkpaACopgdgZeq81LSHkUACtuUEdCKWoYOFKf3DipqACiiigAooooAKKKKACkY4GaWo5jiNz/s0AJb/AOqDeuTUtMjGIl+lOoAXNed6toFhc+LNY07UbZJrW/ijv4lPG1seXIVI6HKoc/7VdX4gGrxxJcaTPGBHnzYWg8xpB6ryOR6Z5+tcjeapdTX+napqF1p5tYEcfaII3RXikwrHJbgq6oGUjIJFZ1k3B2LpNKauOh0KHQtNmjsHlku7pUs4XmYEqD8qqMAAKoLNwOcZOaoXMVtf6Bq+qzh5NGtIxYaXabj5dzIp2CVlBw/7wgLnoFziruqT6xcWEtza6DqSIYHW0mUozqzjb5jRZ3LhSSByeecVPqUVjqHh/S9N8PSRyyaTcRSCwmJglmVFIxhwDuyQ3PGRzWFGnJXnNXZtVqKTsnoc6J7LwxqV9Kum28kFmtsEEMGZBI4CkJ6Egbie+AK6+4RNQkjiScPBFORcxq5XdhThSRzw20kZ5xj2rG8KzCXVfEBlWSG6a7BMMo2uIlRUU49MhhkZGRWlFPKhvXQaZaW1tK3nCa4YPk8lsAY+bORjOc+tYwpznJKK95JHVCHOnZ6Mxm0y4s/AF+mreUt4qyXG+EkhZA26LaTzkHaB+Va6MxjQyDD4GR6HvU2xNW0eKa5H2YFVuNxYDySOQxLccdeeKxbS+1S/YR2NpBOjyFYbmVZYkkjAz52NpATPA+bJ4IGDXNVpVKztFapu5aq08M3zu3/AL2nTNH47hhj/AOWumSNMPZZRsP5s4/E0/UbeC78dXEN5HHLG+kxhI5VDK485y/B64+X8xVnTbO38PXD3es6lA2p6gCDK37uNY4wW2ICTtRRkkk8nk81ynio6vfGPxErTRaWjZs3C7Z7VMj970yFfvnouM8dPUpUJKgqTep5EKirYz2kbWemuh1Nq5hlv50srgWyysZZy6kIVUZ+XOQoHI+tP1KPz9HmjhMSRSR/vCzeWPKP3sED5SVyM44zXI6Pqw1XWILXV4Eme5O0TQu0YkZVyokjHytwOCPyqfxdr179qutHszDFDsVZZlG+RiwyyjsuOh4JrGeFk6sacV73Xse9LDTc/ZKPvdv8Ag3On07xZJAs5urX5WKQaVYWqNvuAFyzKGAO3PG8hVwPxOv4W0m60+G8u9SZDqGo3BuZ0j5SP5QqoD32qAM9zmvPfD/i3UNNuUnkgs5IrmQRzX86YlmwezbsvjpwNq+1dtY69qzeaTaWl7CH/AHRim8uUp23Ajbn6ECtq9elh3arJI8ipRlCbg912dx1941gsNVlgktybS3fy57gNyhwCTtxyozyc56nHFdMhyAQcg+leX30V/wD2vqU76Lfi1uZhKgKpIeUUOCFY8ZB/Otvwd4qsre0XRdTuxbXds3lwLdBomli/5ZkbgMnHy/Va5sNi/a1Zwumls12POo1K3tZ06sbJbO26O3zSE1geIdbFjBOm2ZcBBvjOXYk52oo5OVBGR0PsCRDpqSalJbrNdXDWYIu7Ty7g7/lbBSVgfmAyPlPuDkjNd51nQKdt04/vLmpqgcYuIyO4IqbvQAtFFFABRRRQAUUUUAFR3H+ob6VJUcw3RP8ASgBYz+7WsGfxhaFQlipmuHnSGJJCY1k3EgOGwflyrDIHUe9WtU1+y0S1g+0uzzz8QW8Q3Sykddo9B3JwB3NeY6zpGrTavb3+nxosFq5mtbE3YKxSMcvyUHByeM8HpxXPWxNOi0pySb7kurTg7Tdj0DTPHOmXxt0u92nvcozw/anQJLsba2xg2Dg9M4yORVC8l0zS/iCi3ktpDa3tmbpkmdVQXEbhVkGeAxViMjk7fauEtbi+0vRJ7eXTvsV/cFYmvLmE3EKQLGF27kDEcggDGBknrS2ry63odtrsjie4tLm300iGGOVxF5RRhsk+X5pHH3sdO3FXSqqotHf0LvB6wdz2okSRgxvwwyrLg/Q+9cNYX2hzM1n4s1C3m1O3lw63048mQg/LJEpwmD7D5TkHpWk1zcahomj6ZGbmCW+UrOzwfZ5Y4Yx+8+QfcJ+VRjpvyO1Z3ivQ5LjVo20eCP7TpunhobbACTRlyGiI9wvHoQPetJNpNpXZLvbQQ6YniXU7+W0OmJdWsxCSwvKHRWGUdWR8DcOvGCQQQcUlppjTatNba5DZXl3ZrExu44ioIbOAwPAI259Oegrn7HxRYaVf2utWkIt7MsLW5Xy9rzZ5dQoHWLhi3qSo612PiNPCWmyNquumGR7nayxu7SedtXC7YgcNxjnHfk1zw5q9NTs4s0w1apBKaTVzntK0nW/E0Nhqs0mm3toJJC1pLMwhYhio+RVxuUr1Jbr9K0r59Un1n7Kz27zxwjbZ2N9IjRsTnzJG2YAxgAN78HtQl1zV9d0NbrQ7f+ztHVmC2tqQt5NGrENhh8sZ4+6vJwfmGar6XBDbiLU/DJtkSeExyKQQtwpPVj94OpzycnqDWdXG0sNJQlou/RPzOXFS5GnUW/Ufc3FvfXECa9eGXTrqNIIrvyPLeJvNV8SKRsOSirvTj1ABzWzDDc6Nqsmnx/YzbSTPdXQkMjCG3II3F3ONx2jIwc/MSR3wJNK1K+0wRT6pd27CMRC1hnP2fYo2hSAATkDJPXmqi2U82nubZVmCN5N3aSoondVYF4ROBna2FPI+YY5GalZrhnJpS8v6/wAzBVqclys5uV3h1S5urGF7bTVnE1p5W4SwowyhxyQCDnHYMO3SaLTJbqNRcbbaGRxGqO+PvHG6RuwHXHr1Pama540ttT8a2i6XD5dvxBNKybHnJ4G4dgvQd+vatSOC2e8ZNWlu1tHyGMCsVKkcD5Tlcdzj8a9SFZ+x5mnf8f8Ahj6/DV/9lfLdtaf5XfY6J7KS0jjxmSG2txax3+lyGO4hRQdokiBKygZzxz1+WnWVtqesaTBMdRuUimghmRnm3+aSuXDKoUhcnjDZ4/CszWHGl6NeXWnTSwLexJDYtbuHgbIESowx8pxlw4weoJyMHdj0KKzvYZbGdobuO1jtS5+f9ynGVQ8bs45OcenNeNWhCaTmk33tqeVCCu9Bqf2/p3kJb2umTQu+15Fab93xwxVicjoDg5GelZWvtdS35uLpLe4SyhEeoeRCQkcb4Kg7idxX7xAHCsSetbtvYW7eIEubi4aTUra2WGZVyke1iWBKdATg9/6VV0y9uLXTp9umz3BLy3F05AQOWdiyqG5YhQBjgH1rzqtCFNc9KneT0+/fd/cTiKEatN05bMTwdY215qmp258xJLeKIwyxyfdhkDAxDOQE3ITgeuRXew2VvbyySwQRxySn52VQC31PeuN+H+lQwaprGoWEryaXIIbez3HICqC7Kp6lQz7RnpgjtXcgg172Gv7GN+3U4KNOVOmoSd2upG//AB8RfjUgqJ+biMDqFJpl1qFnZ/8AH1d28H/XWVV/ma3NSzmisWXxfoMTbf7VtJGHaF/MP5Lmm/8ACX6WwzF9tlHqljMR+e2k5JbsV0bgorPtdbsbuIvHcLHg4KTKY3BxnlWwe4ooTTC5FqniTS9FdYr+8RJ3GUgjBklb6IoLH64rEvPHF0ixvaeHr3yndU829mS2UFuASMswGcDkDqKyNMgh2mfR7Y2mp2+UvLW8J82QHkLK/LZ6FX5HbnkC+dYsJwbTU4/sbyDY0F6oCvnsG+44Psc+1edVxs1K0Y/5/cYSrNPRE7ar4umb5ItCtVP8LGadh/6AKz0uvE93qFxaTeI7e0nj+ZY4dOX95Hjh1LscjOQfQj3FWBa6jpKgWLC/tMDbbzvtkQf7EpyGHoG/76psl1pmsslrdeZa3atujjnzBOjf3kPf6qSD3zXP9crO7vp5Lb5Ee1n3KP8Awid899Ney+JL17mdVV5Bbwg4HRR8p2r7DjPNPHhO5b7/AIj1jP8AsmIf+yVoCbUtN+W6ia/gA4mhUCYf70fRvqv/AHzV20vbe+jL2syyheGA6qfQqeQfYiuSpOcnzSs/OyMZN3u9TC/4RGX/AKGPW/8Av5H/APEVWuvh/Feurz63qzurKwfdEGyCCOQmeCAa67a56KcfSoZru2tz++uYIj/tyqv8zUwqTi7x39EJOSd0vwMj+xdWW4WdfFOqecqFAzRwNhSQSPueoH5Uh0nxCtxJcReLblZpEEZZ7CBvlGSB0H941ebX9Ij4fV9OU+90g/rUJ8U6GDg61pn/AIFJ/jXQsTivP7jT2lU5W5+HGoTQ20f9uxMlsjJGHshnDNuYkhuSTyTVKb4ca5vMi6hp077QoMiyA4HQZ549q7j/AISnQf8AoN6X+N2g/rT08RaLJ9zWdMb/AHbuM/1raGYY2ns/wNo4vEw+FnL+HtP8WeGoJbZ7Cy1CzLF444bvy2jYnJwWXofQ9+lNSbUtO1m4uh4a1OC0vB5k8MLRz7Z8/fXaejDr7jNdpFfWs/8AqLu3l/3JVb+RqxsbqEP1ArmrYh1eZVYp336GdXETqx5Kiujjm8VadFj7YLyyJ7XNnKn67cfrUVhq+mz67dNa6hayJcRRSfLMv3wWU8euAv5Cu15HByPaqV5oum6hn7Xp9nOfWWBWP8q4Vh6CuldX+f6I5PZQ13PFPiDYnSPF5u4BtW5C3KHHG7PzfqM/jV3w1r81/JM+tSXpgwBCbJY0O/PIOR0x3r0K8+Gvhq8HOnmFuxhlZcfhkj9Kz5fhoIAP7N1i4jCjaqXEKyqB6cbTX0GEx1GFONOcnorXPZwGMp0rRqTkl5f8OZ7XUV94W1bTbee7hhtpEuVE8imR4mYZyRx8smSPwB61oDxBFr+lrBe3Fzp+oQOP9LtI2YBh97hfmTcOqkD6nFZ7+Ddes72C48izvkhYttgmMLP6AhhjGQDjPUCpby9jTSxY614ekgkjG1NRktmDxjOSS8e4EnnnI5OcUVZUpTfs5XW/f5WNq+NowrNU7yha9+vp/XyNXTtU07QNOaCwW9vpGcyzTzqYxI56szv7ADgHgVStvEN/rj3Vu13dfZ5Bt8zTNP8AMBU8MiSsQFbH8R3deMHisWCDSpkivI3ininv5bRirtcPDH5a7WWPk7jtkwccFge1djY6vPqVy2l6PZf2dDaQoXluohmNWB2KkQOAcDPzHjuKzf7u05dVfX+vyK+tUp0k7OPrv93/AA5EYtVcRzQ20GjrZQr/AGZa+aspUJuLkgHBLKQCRnHvjm/pOoP4itWmOq6mHjby5YhKkexsA8FFXIwQQfelm0y1W4t7Z/Nlmn3yPcO5M2UAwwfquCwxjAGelXdO0uPThL5ckkskz7maTGSewAAAA+grCrjHKLs2n0PNq14yj7l0yw+lWraWsM6yXCySGU+fM8hJAwOWPT26VBFo+nwEGGwtEI7iFc/nitK6+V1iHSJQv41CK5q9SfPy320OapJ33AARrhQAB2HFQX17DYWcl1duUhjGWIGSSeAAO5JwAO5NJfX1vp1q9zeSeXEuB0yWY9FUdWY9gOtO0bRrnULyLV9ai8oxHdZ2BORb548x+xlI/BRwOcmrwuFlXld7FUqTm79BNJ8NLfQPf6/bD7bdNvEO7P2ePACR57kAZJ/vE9qK6kCivoIxUVZHclYyNZ8PW2rulxvktb+IbYbyAhZEHoezL/ssCKwLpdV0uNotY03+0bP/AJ+rGPfkf9NIDyP+A7h7Cu1xS4rKrQp1fiQpQUtzz3ToND1Hd/YV80Mg+9HaXDRlf96I8D8VqzcaZfyxmKW6tb2E/wDLO9tQf1Qj88V0mreGdH13B1PTra4cdJGTDj6OPmH51jyeB3t8/wBkeINVsv7scsguYx+EgJx+Ncc8DPeEvv8A8zF0X0Zz8q6jpl9aWltJHYpMrMuZHuYnK9UVHwUOOeuMZ44NSS6bNdTrPd6jePKv3WiYQYHplADj2JNWNU8K+LrmyNuuo6LejIZJJrZ4JEcdHUoSAw/+t0NV7e5vLS5j03XIo4NSKblKNmK4A6tGfUd16j6V5mPoYqlH2kNutvz7nLiYVYLmWwjaHYOcywNMfWaV5P8A0Imnpo2mp93TrMH2gX/CrtFeA8RVlvJ/eec6knuyBbG1T7trAv0jUf0p4tof+eMX/fAqSis+eXcXMyJrWA9YIj9UH+FRNpdhJ9+xtW+sKn+lWqKaqTWzDml3MyTw1ospO/SbEn1ECj+QqEeEdGX/AFVmYT6wzSR4/wC+WFbNFaLFV47Tf3spVZrqzJGgmL/j11bWYPQLeswH4NmpBa69B/qPEUrjstzaRSfqAprSorVY+uvtX9Un+ZSxFRdSiuoeJoD88Oj3ij+60kDH/wBCFSJ4puYRm/0DUIxn71s8dwP0IP6VaxRWkcwl9qKf4FrEy6pCQeLtEmfy3v0tpT/yzu0aBv8Ax8CthG3oJI2DIRwynIP4isaSJJkMcqLIh/hcZH5Gs0eHNOilMtpHJZTH/lpZytCfyU4P4ito4yjLdNfj/kaKvB7qxtX/AIc0jVG3XunW0knaTZtcfRhg/rWdF4Ul02aaXQ9Xu7N5iGkScC5jcgYGd/zdOPvdKbG2tWX+o1GG+QdI72LDf9/Ex+qmrUXiQQ8atY3NkccyKPPi/wC+lGR+KiuunXctITv5f8Bm0al/hZVMniCx1M3d9psOooIRCrafLsdVzlj5cnUk46N2FaWmeKtHubxYp7g2Vyg3C2vkMEhPYANw34E1dtrmC9gE1tNHPC3R43DL+You7K2v4DBeW8VxEeqSoGH5GtVVjzJzjqi1NX95E7kliXzuY55qhqerQaWsKOsk11cNstrWEZlnb/ZHoO7Hgd6z18MHTwDoOoXOnY/5YE+fbn/tm54/4CRUGhXT+Fbie78RafPc3M2RLrFuTOuzJIUoBuiQccKCK1oUKdWfvT0/EqnCMpas6HRPDk7Xq6tr7Ry365+z28ZzDZKey/3nPdzz2GBXSiq1hqNpqdolzp9zDc27/dkicMp9sjv7VZHevdjFRVoqyO1JIWiiiqGFIaWigBKO9LRQAlUdX0az1yxa0v4RJGTuVgcNGw6MrdVYeoq/RQB5xfwal4WJ/tTffaYD8uoxJ88Q9JkH/oa8eoFWoZo7iFJoZEkicZV0YFWHsRXeEVwfinQNM0Mfb9Nvm0m7nY7bSGLzY7tu4EAx83T5lIx1NeFjclp1bzpe6/w/4BwV8FGXvQ0H0VhJ4imsUUeINPlscgZni/fQZ9yOV/EY962be5hu4Vmtpopom6PE4ZT+Ir5mrh509ZLTvuvvPLlTlHckooorAgKYs8LsVSaNmBwQrgmn9qwodO0+LVLiyubK2dJs3NuzwqSQT+8TOOqsc/Rh6VvSpxmnfoaQine5vbSOoNJWafD9ghzbpNbN628zx4/AHH6Uyc32kw+b9qF5DuRBHMoEmWYKMOMA9e4/GmqUJu0Ja+at/mCinpFmrmikIwaXG7pz9KwsZid6WqN3rWnWEvlXF5EsxOBCh3yH6IuW/SpoE1rUv+QdosscZ/5b6g/2dfqE5c/iBXVRwOIr/BB/obQoVKnwosY7fpUE95DbOI3LtMRlYokLyH/gKgmtS28FTTkNrOqzSg8m3sx9ni+hIJdv++h9Kevw48OxSvLaW1xZyv8Aee1vJoi31w1exQyCe9WVvJHZTy+W8mYCaJc3t0LqGA6TITkzqQJ3Huq/L/31u+ldKowgUkkgYyep96g/4QKNP9R4g8Qwj0F9vH/j6ml/4Q69TiLxVq4H/TRIH/nHXc8snZRUlZep0/VmlZMscetIOvBqv/wiGqZ58Wah+Ftb/wDxFB8EzykG48Ua43tG8UQ/8dSpWWVP5kJYaXcpzaAq3b6hpMz6Zf4y08K/JL7Sp91x78H0NdF4c1Z9a0aO6kWNZNzxuYn3xsysVLI3dSRkVmR/D7RGZTfC91Ir0+3Xkky/98k7f0rpIYYreJIoUSONFCqiLhVA6ADsK9LD0Z0laUrnRTg4qzZJRRRXSaBRRRQAUUUUAFFFFAGdr+rDQ9CvNRMZl+zRFxGDjcegGewyRzXE2tjKt3Jf6lL9q1SZdssxGAg/55xj+FB6d+pya9CuLeK7t5be4jWWGVCkiMMhlIwQR6Vxdz4L1fTT/wASLUop7UcJaakrMUHosq/NjsNwOK83M8NXxFNRou3ddzmxVKpUjaDEP6Vzt7oUN9qckOgWjRaoB++uoJTbw2+ehlI4YnIIQAk+w5rXceILTP2rw1cOg/jsrmOYH6AlW/SsWe6gS8YtbarZyAmWS3udMaeLc3G8ptYAnbjcD6+9eLgcFVoVr14yt5a39bdDioUJ05++nbyOgbwp4osYUEGrafqZAG9buAwNnvhkyPzFVpJNetM/bfDF4wH8VlPHOD+GVP6VlW3jy5s42sft9p9nimYKPKnt5dmAdgLI+0KTjucADitnSPiaklyllPbG5k85Y1kgk3syt0O3YuSM88D1r2J4DBVnrCz+aOyVChPp+hUPiGOPi507WLY+kuny/wBAao6prVle2wNob0XsDebbN/Z8xw4H3T8vRhlT9favTpda0+2kaO4u44WU4xISv86E1vTJTiPU7Nieyzqf61EMlw8JKUW/vX+RKwVNO6ucTpmpR6pYpcRo8bZKyRSDDxOPvIw7EVHrcE1xpMwtkElxGyzRIf42RgwX8cY/GtnxJoMyXja5okfnTSKBd2qnH2pQOGU/89AOn94celZtlewajAZLZ96qdrqRhkburKeVI9DXh47BTwVZVIq8b6f5M4MRQdCfMthmk6Tr+v6fHeR6tpNnbTDcptoHnceqkuQAR0Ixwc1rxfDyyl51bUdT1LPVJLgxRf8AfEe0fnmsgWs1pdPd6XeTWNzIcylAGjmPq8Z4J9xg+9RyX2tI081zE1zeEl4bmzvGiEWPur5D/Jt455Oee9evg8Xl7S5Uovz/AMzto1sO1orM7rTdE0zRo/L02wtrRcYPkxhSfqRyfxq93riR48mvLa1a3029tTJGJJZpLXz1HA+VVR8nOepPAHTJ4v6f43tJvLhvIbuKfzhbs32SRY9xICnJHAO5Tg8jNeuq1N7SX3o7FOL2Z1GKMVVm1Sztv+Pi6hh/66Nt/nVVvE+hofm1rTV+t1GP61qUahpKyH8YeHkGTr2l/hdof61GPGehv/qr8Tf9cInk/wDQVNAG3SishfEdvMQLWz1G4z/dtHQfm4WrUV1dzj5bFoQehmkUH8lzQBdxRjFIu7aN2M98UtABRRRQAUUUUAFFFFABRRRQAUUUUAJj0qle6XHeTJMss1vcIColgYK209VOQQR35HHbFFFAEf8AYsUUEC2ks1vLBuKyq25m3ctu3Z3ZOCc9wDVmxsUsYWRXeR3cySSOcs7HqT27AYHAAAoooAsdqb5ajooz9KKKAHdqy9Q8NaTqtwLi7so2uBx5ykpJj03KQTRRSaT0YPsU38FaafuS6ig9Fvpf6sazp/AJkmkSPVr5beQ8lp3Mka91U528+pBIzRRWXsKV/hX3Ij2cOyH3XgS3iMTWT3k0aKUa2m1GeNSOxDKcgjGMYIIPrVnRPBOmaZKl5NbRy6gHMnmO7yCM9AE3k9BgZ6/SiirVOEXdJDUYrZG5LYRTdXmT/rlM6fyNUpPDscnW/wBRH/bxn+YooqyhI/DcK9b/AFNv+3tl/wDQcVZTRLNTllml7fvp5JP/AEJjRRQBcigjhXbGioPRRin4oooAKKKKAFooooA//9k="/>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2" name="AutoShape 6" descr="data:image/jpeg;base64,/9j/4AAQSkZJRgABAQEAYABgAAD/2wBDAAoHBwkHBgoJCAkLCwoMDxkQDw4ODx4WFxIZJCAmJSMgIyIoLTkwKCo2KyIjMkQyNjs9QEBAJjBGS0U+Sjk/QD3/2wBDAQsLCw8NDx0QEB09KSMpPT09PT09PT09PT09PT09PT09PT09PT09PT09PT09PT09PT09PT09PT09PT09PT09PT3/wAARCACo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ooAKKKKACikzS0AJQT+VMaXnagyw6+1Hl7juc7j29BQAebu/1ak+/b86Ash+84A9AP61JgelFAEfkr1PP1p4AHQYo6d6WgAprRox5HNLn60ZoAZ5ZUfK5X260ZkHUbvpT85oxzQAiuG45B9DS0jIrDDDNMIeP7vzL6d6AJaKakiuuVNOoAKKTNLQAUUUUAFFFFABRRRQAUUUUAFFFFABRRSUAKajJMvCHC92H9KazGRyo+6OGP8ASpQMDAGBQABQi4FKKQmjGaAFoptB6HHHvQBj+KNci0bR7plu7aC+NtK9skzgbmVSeh6//qFZ8er6ppln5V1s1NrhV/s68jj2id2HyrKq8Kec7h8pUHoRg0bSIaDqzxa0l/qV7LbskUit563MW8E5Q8RtkrwTt5+U9hp/2lrTRrDpui2tlEoAQ3lwMqv/AFziBH/jwosTKcY7soS6De6Pqthcaa0t3qlzHMl5e3DMY2JCkO65wFU/dRcegwMmnXGsa/oFhqBuYl1FbOVSLu4AtxKrBMIioDubczKOAOgyTVK08RzavqwsIfFcJuCGby9P08BcL1O+TcCPcVS1Nrx9dntH1fUZorHynHmNH/r8bw2AgBCgrgHjP4VdOnKpLliY1sTToxcp9D0sZqG8vrbT7V7m9nit7eP78srhVX6k1j+F9efVbae3vAi39oQsoThZFIykijsGGeOxBHaqNjbpr/jPVZ9RUSrpEyW9nbv92MmMO0pHQsS2AewHFS007M2hJTipR2ZdTxnp8yh7S21W6iI4lh06Yofodoz+FXNO8SaXqtw1ta3Q+1KMtbyo0UoHrscBse+MVLa65pd7eSWdrqNpPcx5DxRzqzjHXgHPHf0pNX0Sw1u3EV/CHKHdFKp2yQt2ZHHKkeopFFx49xLKcNj8D9RSxvuHPDDqPSsPw9qF4l5e6LqknnXljseO4wB9pgfOxyB0YFWVu2RnvW46bjleGHQ0APxRTI5N46YYdRT6ACiiigAooooAKKKKACiiigAooooAKikkwQin5m/QetSMdqk9hUcfI8xurfoO1ACTQs1tJHA5jdkKq+MlSR1/OvFjvivWsdUkng1OHiVHupFZz/fU7vmU9QRXszahaJdi1a6t1uCM+SZAH/75zmuM+IlnHf6noNo0MMs073ARZbcTEgRjO1SQM9DknA61hiKLqR0bTXY6cLX9jO7ipJ9zm4rzWbMhrLWtSix0Esnnp+UgP862NP8AH+s2WE1Wyh1CHoZbP91KB6lGO1vwI+lZx8IaY91ZzabbvHZu/lTBJ5IlJ27soQ2dw9CNp5GQRUmt6JY6NpjTx3GoNPK6wwRtdswaRumcg8AAsfpXnxliKTXv39UejN4Wsv4dn5M6U69p+r3cV/ot5ey3vkMjwRdIkVgWMsTYw2SAOjHse9ara+2nBf7bh+zRt0u48tbn/ePWP/gXHvXE+D2aDxrZlWJ8+1mhkJ6uF2spP0OfzNenkBgVOCDxg969HD1vbU1M83FUHh6rp3ueZeLYJ9ePiJrRPtUcEtpBsj+YtCqeaduOvzSZ4/u1B4DsrsaVrMF20tnpdwojtzPlNrlWEjIGwQOV9s9K6XTrKHRPFur2MEEdvb3kcV7Aka7VyB5cmB0yCEJ/3qzvF2qr4anfVJNGXVPNjQLuYBoypIOMqeOQePc1sorm5rnDPEPklhuVatO/X0uZnhnwTqFlr9pqF5LbLb2auYjBJv8AOLLtB6cLg5/KpNYke18Qa8V4ctBKpI6BolTP4FTV3wJ4rttT0CQXaLp72RbfFO+0JCWOxstj5QPlz6isvxD4i0SfxDFcW97Hcwy2jQTmKGR1BVsochcHIZxxW2EUaUklojjzKpXxjlOrrLTp2t+g7Rr3ULfxfarbgRtK0lg1xcrkOCvmxnYpGSNrAHI6+9dnL4YlM095barcpqE8HkzTFV2Srg7coAACpJII59SRXn9rrWjvqWki31KAyDUoXcyyFWAAYEndjgDivVr/AFjTdLhSa/v7S1icZV5plQN9Mnn8KrE29pdO5plzl7G0laxRl8MabNo1rp0kCRpboqwSQjZJCwHDxsOVbjP8881N4curm70dPt7B7yGR7edlXAd0YqWA7bsZx2zXD69pUPjXVodQ0G9197mEhre4H7qzgbgZBcAn32Bs1zbeMdbgltdN1vTjdafqMzrGbKY24u3MpV9zAE8tkFBt9+DXOdx6Toki6z4v1PWrY7rKKBNOglH3ZmVmaRl9QGYLnoSDXTio4LeK2gSCCJIoo1CokahVUDoAB0AqQUARyqV/er1A5HqKkDBlBHINLUMf7uUp/CeV/rQBLmloooAKKKKACiiigAooooAKTpS0g60ARz/Ptj/vdfpUmOKiT55ZGPb5RU1AHAavp76ZrF817osup6dezefHPBbCd4mIAZHX72ARkEZ4OO1ZN7J4duBITc6tZyWkbQnZBcKbdZMblCspCFgR0weeK9V7ivKtEaaDR57u/aGaWxvLn7YJ5vLAmEhJlzggttKgZ6DGMVy1oqPvq5vSlze6y15CHVdPlaa40+K3MhtLe4hARmkwCCQ2M+inBGT1pvjIxq+lNM6xxpLKxZjgbtgA/QtWXpvi2fxprtnp1rpz22kSLJJdPcDd9ojAwV9AMkcjnOORVie5vb7w9p9lNeQW8N7bhGvJkZpJBkhkzkKCybeSckFsVyVYSa9920t8jrozUJJxV9bkfhwau91BrdktpDB5brbpcRO7OrY+c4IAzt4Hoas6j4r1DVrqa1u9Xj0u1tnMTHTywmupB94jILIinjjqc80QaYPN3JDBcmKQQiW6vNjswAO2NFGFwCMAYpLGyvdK06KO2s7iOebe7+Vbi4mZiSSztuVR14GSTU05zhHlhoum3/BKq8tSfPU1fUit47Ce8hks/EWqLexZ8ozXjMwzwfklBBBwMjHatK517U7OOO11a1067hZ+L+fdHFGe3moFbaf9oYX1xWZqp1q1vLa0uU0y/tbtcRPdQNETIBkxtgsFYjkcc4I61Gt3qNioC6XqMK/881ZLyE/T5ldR/nFVCtWpv4r+r/p/gZVMPRrLWPzSNKXWLZLiynub3R7+0tZmaey0+1YgDBXzckncVOSBgbgGK5Irv4tY06cxiG+tm8xQ6BZR8ynow9QfUV5xpMM2rySWlro501RJG9xcjbCVwQwKqBu3HHB6Dnnio9d0bTdF16C2jVjYXFlNNNDJOuyDYwYupkDY3ZOQvU+nNehTqSnFycbHDKNOnNUos9QvLK0u4St7b280ZHImRWH61y1v4U8MHV3l0Bray1ONNzfZNjgLn+KM5XGfQA+4rEm8PaFPoi32naVp4WaNJUaa3JXY2MkjqAAc8elRWMthrHhya58PsYn02R3srhUZBG6jdhQ2SEYfKVyRg/lmsQmr20NnQa0uel2n2jyh9qMRkB+9HkAj1wen0ya5bwHYW2oeBtJkvLeObE8l5F5i52OZXZWHocHrXRWVwusaJb3GGjS8t1kwpwyh1zwfXms7wfLFHo39mIhSTSZDYyL67ANrf8CUq34n0rpMDeAwKWkpaACopgdgZeq81LSHkUACtuUEdCKWoYOFKf3DipqACiiigAooooAKKKKACkY4GaWo5jiNz/s0AJb/AOqDeuTUtMjGIl+lOoAXNed6toFhc+LNY07UbZJrW/ijv4lPG1seXIVI6HKoc/7VdX4gGrxxJcaTPGBHnzYWg8xpB6ryOR6Z5+tcjeapdTX+napqF1p5tYEcfaII3RXikwrHJbgq6oGUjIJFZ1k3B2LpNKauOh0KHQtNmjsHlku7pUs4XmYEqD8qqMAAKoLNwOcZOaoXMVtf6Bq+qzh5NGtIxYaXabj5dzIp2CVlBw/7wgLnoFziruqT6xcWEtza6DqSIYHW0mUozqzjb5jRZ3LhSSByeecVPqUVjqHh/S9N8PSRyyaTcRSCwmJglmVFIxhwDuyQ3PGRzWFGnJXnNXZtVqKTsnoc6J7LwxqV9Kum28kFmtsEEMGZBI4CkJ6Egbie+AK6+4RNQkjiScPBFORcxq5XdhThSRzw20kZ5xj2rG8KzCXVfEBlWSG6a7BMMo2uIlRUU49MhhkZGRWlFPKhvXQaZaW1tK3nCa4YPk8lsAY+bORjOc+tYwpznJKK95JHVCHOnZ6Mxm0y4s/AF+mreUt4qyXG+EkhZA26LaTzkHaB+Va6MxjQyDD4GR6HvU2xNW0eKa5H2YFVuNxYDySOQxLccdeeKxbS+1S/YR2NpBOjyFYbmVZYkkjAz52NpATPA+bJ4IGDXNVpVKztFapu5aq08M3zu3/AL2nTNH47hhj/AOWumSNMPZZRsP5s4/E0/UbeC78dXEN5HHLG+kxhI5VDK485y/B64+X8xVnTbO38PXD3es6lA2p6gCDK37uNY4wW2ICTtRRkkk8nk81ynio6vfGPxErTRaWjZs3C7Z7VMj970yFfvnouM8dPUpUJKgqTep5EKirYz2kbWemuh1Nq5hlv50srgWyysZZy6kIVUZ+XOQoHI+tP1KPz9HmjhMSRSR/vCzeWPKP3sED5SVyM44zXI6Pqw1XWILXV4Eme5O0TQu0YkZVyokjHytwOCPyqfxdr179qutHszDFDsVZZlG+RiwyyjsuOh4JrGeFk6sacV73Xse9LDTc/ZKPvdv8Ag3On07xZJAs5urX5WKQaVYWqNvuAFyzKGAO3PG8hVwPxOv4W0m60+G8u9SZDqGo3BuZ0j5SP5QqoD32qAM9zmvPfD/i3UNNuUnkgs5IrmQRzX86YlmwezbsvjpwNq+1dtY69qzeaTaWl7CH/AHRim8uUp23Ajbn6ECtq9elh3arJI8ipRlCbg912dx1941gsNVlgktybS3fy57gNyhwCTtxyozyc56nHFdMhyAQcg+leX30V/wD2vqU76Lfi1uZhKgKpIeUUOCFY8ZB/Otvwd4qsre0XRdTuxbXds3lwLdBomli/5ZkbgMnHy/Va5sNi/a1Zwumls12POo1K3tZ06sbJbO26O3zSE1geIdbFjBOm2ZcBBvjOXYk52oo5OVBGR0PsCRDpqSalJbrNdXDWYIu7Ty7g7/lbBSVgfmAyPlPuDkjNd51nQKdt04/vLmpqgcYuIyO4IqbvQAtFFFABRRRQAUUUUAFR3H+ob6VJUcw3RP8ASgBYz+7WsGfxhaFQlipmuHnSGJJCY1k3EgOGwflyrDIHUe9WtU1+y0S1g+0uzzz8QW8Q3Sykddo9B3JwB3NeY6zpGrTavb3+nxosFq5mtbE3YKxSMcvyUHByeM8HpxXPWxNOi0pySb7kurTg7Tdj0DTPHOmXxt0u92nvcozw/anQJLsba2xg2Dg9M4yORVC8l0zS/iCi3ktpDa3tmbpkmdVQXEbhVkGeAxViMjk7fauEtbi+0vRJ7eXTvsV/cFYmvLmE3EKQLGF27kDEcggDGBknrS2ry63odtrsjie4tLm300iGGOVxF5RRhsk+X5pHH3sdO3FXSqqotHf0LvB6wdz2okSRgxvwwyrLg/Q+9cNYX2hzM1n4s1C3m1O3lw63048mQg/LJEpwmD7D5TkHpWk1zcahomj6ZGbmCW+UrOzwfZ5Y4Yx+8+QfcJ+VRjpvyO1Z3ivQ5LjVo20eCP7TpunhobbACTRlyGiI9wvHoQPetJNpNpXZLvbQQ6YniXU7+W0OmJdWsxCSwvKHRWGUdWR8DcOvGCQQQcUlppjTatNba5DZXl3ZrExu44ioIbOAwPAI259Oegrn7HxRYaVf2utWkIt7MsLW5Xy9rzZ5dQoHWLhi3qSo612PiNPCWmyNquumGR7nayxu7SedtXC7YgcNxjnHfk1zw5q9NTs4s0w1apBKaTVzntK0nW/E0Nhqs0mm3toJJC1pLMwhYhio+RVxuUr1Jbr9K0r59Un1n7Kz27zxwjbZ2N9IjRsTnzJG2YAxgAN78HtQl1zV9d0NbrQ7f+ztHVmC2tqQt5NGrENhh8sZ4+6vJwfmGar6XBDbiLU/DJtkSeExyKQQtwpPVj94OpzycnqDWdXG0sNJQlou/RPzOXFS5GnUW/Ufc3FvfXECa9eGXTrqNIIrvyPLeJvNV8SKRsOSirvTj1ABzWzDDc6Nqsmnx/YzbSTPdXQkMjCG3II3F3ONx2jIwc/MSR3wJNK1K+0wRT6pd27CMRC1hnP2fYo2hSAATkDJPXmqi2U82nubZVmCN5N3aSoondVYF4ROBna2FPI+YY5GalZrhnJpS8v6/wAzBVqclys5uV3h1S5urGF7bTVnE1p5W4SwowyhxyQCDnHYMO3SaLTJbqNRcbbaGRxGqO+PvHG6RuwHXHr1Pama540ttT8a2i6XD5dvxBNKybHnJ4G4dgvQd+vatSOC2e8ZNWlu1tHyGMCsVKkcD5Tlcdzj8a9SFZ+x5mnf8f8Ahj6/DV/9lfLdtaf5XfY6J7KS0jjxmSG2txax3+lyGO4hRQdokiBKygZzxz1+WnWVtqesaTBMdRuUimghmRnm3+aSuXDKoUhcnjDZ4/CszWHGl6NeXWnTSwLexJDYtbuHgbIESowx8pxlw4weoJyMHdj0KKzvYZbGdobuO1jtS5+f9ynGVQ8bs45OcenNeNWhCaTmk33tqeVCCu9Bqf2/p3kJb2umTQu+15Fab93xwxVicjoDg5GelZWvtdS35uLpLe4SyhEeoeRCQkcb4Kg7idxX7xAHCsSetbtvYW7eIEubi4aTUra2WGZVyke1iWBKdATg9/6VV0y9uLXTp9umz3BLy3F05AQOWdiyqG5YhQBjgH1rzqtCFNc9KneT0+/fd/cTiKEatN05bMTwdY215qmp258xJLeKIwyxyfdhkDAxDOQE3ITgeuRXew2VvbyySwQRxySn52VQC31PeuN+H+lQwaprGoWEryaXIIbez3HICqC7Kp6lQz7RnpgjtXcgg172Gv7GN+3U4KNOVOmoSd2upG//AB8RfjUgqJ+biMDqFJpl1qFnZ/8AH1d28H/XWVV/ma3NSzmisWXxfoMTbf7VtJGHaF/MP5Lmm/8ACX6WwzF9tlHqljMR+e2k5JbsV0bgorPtdbsbuIvHcLHg4KTKY3BxnlWwe4ooTTC5FqniTS9FdYr+8RJ3GUgjBklb6IoLH64rEvPHF0ixvaeHr3yndU829mS2UFuASMswGcDkDqKyNMgh2mfR7Y2mp2+UvLW8J82QHkLK/LZ6FX5HbnkC+dYsJwbTU4/sbyDY0F6oCvnsG+44Psc+1edVxs1K0Y/5/cYSrNPRE7ar4umb5ItCtVP8LGadh/6AKz0uvE93qFxaTeI7e0nj+ZY4dOX95Hjh1LscjOQfQj3FWBa6jpKgWLC/tMDbbzvtkQf7EpyGHoG/76psl1pmsslrdeZa3atujjnzBOjf3kPf6qSD3zXP9crO7vp5Lb5Ee1n3KP8Awid899Ney+JL17mdVV5Bbwg4HRR8p2r7DjPNPHhO5b7/AIj1jP8AsmIf+yVoCbUtN+W6ia/gA4mhUCYf70fRvqv/AHzV20vbe+jL2syyheGA6qfQqeQfYiuSpOcnzSs/OyMZN3u9TC/4RGX/AKGPW/8Av5H/APEVWuvh/Feurz63qzurKwfdEGyCCOQmeCAa67a56KcfSoZru2tz++uYIj/tyqv8zUwqTi7x39EJOSd0vwMj+xdWW4WdfFOqecqFAzRwNhSQSPueoH5Uh0nxCtxJcReLblZpEEZZ7CBvlGSB0H941ebX9Ij4fV9OU+90g/rUJ8U6GDg61pn/AIFJ/jXQsTivP7jT2lU5W5+HGoTQ20f9uxMlsjJGHshnDNuYkhuSTyTVKb4ca5vMi6hp077QoMiyA4HQZ549q7j/AISnQf8AoN6X+N2g/rT08RaLJ9zWdMb/AHbuM/1raGYY2ns/wNo4vEw+FnL+HtP8WeGoJbZ7Cy1CzLF444bvy2jYnJwWXofQ9+lNSbUtO1m4uh4a1OC0vB5k8MLRz7Z8/fXaejDr7jNdpFfWs/8AqLu3l/3JVb+RqxsbqEP1ArmrYh1eZVYp336GdXETqx5Kiujjm8VadFj7YLyyJ7XNnKn67cfrUVhq+mz67dNa6hayJcRRSfLMv3wWU8euAv5Cu15HByPaqV5oum6hn7Xp9nOfWWBWP8q4Vh6CuldX+f6I5PZQ13PFPiDYnSPF5u4BtW5C3KHHG7PzfqM/jV3w1r81/JM+tSXpgwBCbJY0O/PIOR0x3r0K8+Gvhq8HOnmFuxhlZcfhkj9Kz5fhoIAP7N1i4jCjaqXEKyqB6cbTX0GEx1GFONOcnorXPZwGMp0rRqTkl5f8OZ7XUV94W1bTbee7hhtpEuVE8imR4mYZyRx8smSPwB61oDxBFr+lrBe3Fzp+oQOP9LtI2YBh97hfmTcOqkD6nFZ7+Ddes72C48izvkhYttgmMLP6AhhjGQDjPUCpby9jTSxY614ekgkjG1NRktmDxjOSS8e4EnnnI5OcUVZUpTfs5XW/f5WNq+NowrNU7yha9+vp/XyNXTtU07QNOaCwW9vpGcyzTzqYxI56szv7ADgHgVStvEN/rj3Vu13dfZ5Bt8zTNP8AMBU8MiSsQFbH8R3deMHisWCDSpkivI3ininv5bRirtcPDH5a7WWPk7jtkwccFge1djY6vPqVy2l6PZf2dDaQoXluohmNWB2KkQOAcDPzHjuKzf7u05dVfX+vyK+tUp0k7OPrv93/AA5EYtVcRzQ20GjrZQr/AGZa+aspUJuLkgHBLKQCRnHvjm/pOoP4itWmOq6mHjby5YhKkexsA8FFXIwQQfelm0y1W4t7Z/Nlmn3yPcO5M2UAwwfquCwxjAGelXdO0uPThL5ckkskz7maTGSewAAAA+grCrjHKLs2n0PNq14yj7l0yw+lWraWsM6yXCySGU+fM8hJAwOWPT26VBFo+nwEGGwtEI7iFc/nitK6+V1iHSJQv41CK5q9SfPy320OapJ33AARrhQAB2HFQX17DYWcl1duUhjGWIGSSeAAO5JwAO5NJfX1vp1q9zeSeXEuB0yWY9FUdWY9gOtO0bRrnULyLV9ai8oxHdZ2BORb548x+xlI/BRwOcmrwuFlXld7FUqTm79BNJ8NLfQPf6/bD7bdNvEO7P2ePACR57kAZJ/vE9qK6kCivoIxUVZHclYyNZ8PW2rulxvktb+IbYbyAhZEHoezL/ssCKwLpdV0uNotY03+0bP/AJ+rGPfkf9NIDyP+A7h7Cu1xS4rKrQp1fiQpQUtzz3ToND1Hd/YV80Mg+9HaXDRlf96I8D8VqzcaZfyxmKW6tb2E/wDLO9tQf1Qj88V0mreGdH13B1PTra4cdJGTDj6OPmH51jyeB3t8/wBkeINVsv7scsguYx+EgJx+Ncc8DPeEvv8A8zF0X0Zz8q6jpl9aWltJHYpMrMuZHuYnK9UVHwUOOeuMZ44NSS6bNdTrPd6jePKv3WiYQYHplADj2JNWNU8K+LrmyNuuo6LejIZJJrZ4JEcdHUoSAw/+t0NV7e5vLS5j03XIo4NSKblKNmK4A6tGfUd16j6V5mPoYqlH2kNutvz7nLiYVYLmWwjaHYOcywNMfWaV5P8A0Imnpo2mp93TrMH2gX/CrtFeA8RVlvJ/eec6knuyBbG1T7trAv0jUf0p4tof+eMX/fAqSis+eXcXMyJrWA9YIj9UH+FRNpdhJ9+xtW+sKn+lWqKaqTWzDml3MyTw1ospO/SbEn1ECj+QqEeEdGX/AFVmYT6wzSR4/wC+WFbNFaLFV47Tf3spVZrqzJGgmL/j11bWYPQLeswH4NmpBa69B/qPEUrjstzaRSfqAprSorVY+uvtX9Un+ZSxFRdSiuoeJoD88Oj3ij+60kDH/wBCFSJ4puYRm/0DUIxn71s8dwP0IP6VaxRWkcwl9qKf4FrEy6pCQeLtEmfy3v0tpT/yzu0aBv8Ax8CthG3oJI2DIRwynIP4isaSJJkMcqLIh/hcZH5Gs0eHNOilMtpHJZTH/lpZytCfyU4P4ito4yjLdNfj/kaKvB7qxtX/AIc0jVG3XunW0knaTZtcfRhg/rWdF4Ul02aaXQ9Xu7N5iGkScC5jcgYGd/zdOPvdKbG2tWX+o1GG+QdI72LDf9/Ex+qmrUXiQQ8atY3NkccyKPPi/wC+lGR+KiuunXctITv5f8Bm0al/hZVMniCx1M3d9psOooIRCrafLsdVzlj5cnUk46N2FaWmeKtHubxYp7g2Vyg3C2vkMEhPYANw34E1dtrmC9gE1tNHPC3R43DL+You7K2v4DBeW8VxEeqSoGH5GtVVjzJzjqi1NX95E7kliXzuY55qhqerQaWsKOsk11cNstrWEZlnb/ZHoO7Hgd6z18MHTwDoOoXOnY/5YE+fbn/tm54/4CRUGhXT+Fbie78RafPc3M2RLrFuTOuzJIUoBuiQccKCK1oUKdWfvT0/EqnCMpas6HRPDk7Xq6tr7Ry365+z28ZzDZKey/3nPdzz2GBXSiq1hqNpqdolzp9zDc27/dkicMp9sjv7VZHevdjFRVoqyO1JIWiiiqGFIaWigBKO9LRQAlUdX0az1yxa0v4RJGTuVgcNGw6MrdVYeoq/RQB5xfwal4WJ/tTffaYD8uoxJ88Q9JkH/oa8eoFWoZo7iFJoZEkicZV0YFWHsRXeEVwfinQNM0Mfb9Nvm0m7nY7bSGLzY7tu4EAx83T5lIx1NeFjclp1bzpe6/w/4BwV8FGXvQ0H0VhJ4imsUUeINPlscgZni/fQZ9yOV/EY962be5hu4Vmtpopom6PE4ZT+Ir5mrh509ZLTvuvvPLlTlHckooorAgKYs8LsVSaNmBwQrgmn9qwodO0+LVLiyubK2dJs3NuzwqSQT+8TOOqsc/Rh6VvSpxmnfoaQine5vbSOoNJWafD9ghzbpNbN628zx4/AHH6Uyc32kw+b9qF5DuRBHMoEmWYKMOMA9e4/GmqUJu0Ja+at/mCinpFmrmikIwaXG7pz9KwsZid6WqN3rWnWEvlXF5EsxOBCh3yH6IuW/SpoE1rUv+QdosscZ/5b6g/2dfqE5c/iBXVRwOIr/BB/obQoVKnwosY7fpUE95DbOI3LtMRlYokLyH/gKgmtS28FTTkNrOqzSg8m3sx9ni+hIJdv++h9Kevw48OxSvLaW1xZyv8Aee1vJoi31w1exQyCe9WVvJHZTy+W8mYCaJc3t0LqGA6TITkzqQJ3Huq/L/31u+ldKowgUkkgYyep96g/4QKNP9R4g8Qwj0F9vH/j6ml/4Q69TiLxVq4H/TRIH/nHXc8snZRUlZep0/VmlZMscetIOvBqv/wiGqZ58Wah+Ftb/wDxFB8EzykG48Ua43tG8UQ/8dSpWWVP5kJYaXcpzaAq3b6hpMz6Zf4y08K/JL7Sp91x78H0NdF4c1Z9a0aO6kWNZNzxuYn3xsysVLI3dSRkVmR/D7RGZTfC91Ir0+3Xkky/98k7f0rpIYYreJIoUSONFCqiLhVA6ADsK9LD0Z0laUrnRTg4qzZJRRRXSaBRRRQAUUUUAFFFFAGdr+rDQ9CvNRMZl+zRFxGDjcegGewyRzXE2tjKt3Jf6lL9q1SZdssxGAg/55xj+FB6d+pya9CuLeK7t5be4jWWGVCkiMMhlIwQR6Vxdz4L1fTT/wASLUop7UcJaakrMUHosq/NjsNwOK83M8NXxFNRou3ddzmxVKpUjaDEP6Vzt7oUN9qckOgWjRaoB++uoJTbw2+ehlI4YnIIQAk+w5rXceILTP2rw1cOg/jsrmOYH6AlW/SsWe6gS8YtbarZyAmWS3udMaeLc3G8ptYAnbjcD6+9eLgcFVoVr14yt5a39bdDioUJ05++nbyOgbwp4osYUEGrafqZAG9buAwNnvhkyPzFVpJNetM/bfDF4wH8VlPHOD+GVP6VlW3jy5s42sft9p9nimYKPKnt5dmAdgLI+0KTjucADitnSPiaklyllPbG5k85Y1kgk3syt0O3YuSM88D1r2J4DBVnrCz+aOyVChPp+hUPiGOPi507WLY+kuny/wBAao6prVle2wNob0XsDebbN/Z8xw4H3T8vRhlT9favTpda0+2kaO4u44WU4xISv86E1vTJTiPU7Nieyzqf61EMlw8JKUW/vX+RKwVNO6ucTpmpR6pYpcRo8bZKyRSDDxOPvIw7EVHrcE1xpMwtkElxGyzRIf42RgwX8cY/GtnxJoMyXja5okfnTSKBd2qnH2pQOGU/89AOn94celZtlewajAZLZ96qdrqRhkburKeVI9DXh47BTwVZVIq8b6f5M4MRQdCfMthmk6Tr+v6fHeR6tpNnbTDcptoHnceqkuQAR0Ixwc1rxfDyyl51bUdT1LPVJLgxRf8AfEe0fnmsgWs1pdPd6XeTWNzIcylAGjmPq8Z4J9xg+9RyX2tI081zE1zeEl4bmzvGiEWPur5D/Jt455Oee9evg8Xl7S5Uovz/AMzto1sO1orM7rTdE0zRo/L02wtrRcYPkxhSfqRyfxq93riR48mvLa1a3029tTJGJJZpLXz1HA+VVR8nOepPAHTJ4v6f43tJvLhvIbuKfzhbs32SRY9xICnJHAO5Tg8jNeuq1N7SX3o7FOL2Z1GKMVVm1Sztv+Pi6hh/66Nt/nVVvE+hofm1rTV+t1GP61qUahpKyH8YeHkGTr2l/hdof61GPGehv/qr8Tf9cInk/wDQVNAG3SishfEdvMQLWz1G4z/dtHQfm4WrUV1dzj5bFoQehmkUH8lzQBdxRjFIu7aN2M98UtABRRRQAUUUUAFFFFABRRRQAUUUUAJj0qle6XHeTJMss1vcIColgYK209VOQQR35HHbFFFAEf8AYsUUEC2ks1vLBuKyq25m3ctu3Z3ZOCc9wDVmxsUsYWRXeR3cySSOcs7HqT27AYHAAAoooAsdqb5ajooz9KKKAHdqy9Q8NaTqtwLi7so2uBx5ykpJj03KQTRRSaT0YPsU38FaafuS6ig9Fvpf6sazp/AJkmkSPVr5beQ8lp3Mka91U528+pBIzRRWXsKV/hX3Ij2cOyH3XgS3iMTWT3k0aKUa2m1GeNSOxDKcgjGMYIIPrVnRPBOmaZKl5NbRy6gHMnmO7yCM9AE3k9BgZ6/SiirVOEXdJDUYrZG5LYRTdXmT/rlM6fyNUpPDscnW/wBRH/bxn+YooqyhI/DcK9b/AFNv+3tl/wDQcVZTRLNTllml7fvp5JP/AEJjRRQBcigjhXbGioPRRin4oooAKKKKAFooooA//9k="/>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http://saportareport.com/wp-content/uploads/2014/06/Jetsons.jpg"/>
          <p:cNvPicPr/>
          <p:nvPr/>
        </p:nvPicPr>
        <p:blipFill>
          <a:blip r:embed="rId4" cstate="print">
            <a:clrChange>
              <a:clrFrom>
                <a:srgbClr val="FEFEFE"/>
              </a:clrFrom>
              <a:clrTo>
                <a:srgbClr val="FEFEFE">
                  <a:alpha val="0"/>
                </a:srgbClr>
              </a:clrTo>
            </a:clrChange>
          </a:blip>
          <a:srcRect/>
          <a:stretch>
            <a:fillRect/>
          </a:stretch>
        </p:blipFill>
        <p:spPr bwMode="auto">
          <a:xfrm>
            <a:off x="4876800" y="0"/>
            <a:ext cx="3225800" cy="2438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blog.interactivejaguar.com/binaryFiles/Image/blogs/RR_EVQ_15MY_InControl_180214_1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47725"/>
            <a:ext cx="9067800" cy="6010275"/>
          </a:xfrm>
          <a:prstGeom prst="rect">
            <a:avLst/>
          </a:prstGeom>
          <a:noFill/>
        </p:spPr>
      </p:pic>
      <p:sp>
        <p:nvSpPr>
          <p:cNvPr id="3" name="TextBox 2"/>
          <p:cNvSpPr txBox="1"/>
          <p:nvPr/>
        </p:nvSpPr>
        <p:spPr>
          <a:xfrm>
            <a:off x="450166" y="196948"/>
            <a:ext cx="8215532" cy="584775"/>
          </a:xfrm>
          <a:prstGeom prst="rect">
            <a:avLst/>
          </a:prstGeom>
          <a:noFill/>
        </p:spPr>
        <p:txBody>
          <a:bodyPr wrap="square" rtlCol="0">
            <a:spAutoFit/>
          </a:bodyPr>
          <a:lstStyle/>
          <a:p>
            <a:pPr algn="ctr"/>
            <a:r>
              <a:rPr lang="en-US" sz="3200" dirty="0" smtClean="0">
                <a:latin typeface="Arial Black" pitchFamily="34" charset="0"/>
              </a:rPr>
              <a:t>Android Auto App</a:t>
            </a:r>
            <a:endParaRPr lang="en-US" sz="3200" dirty="0">
              <a:latin typeface="Arial Black"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i1.wp.com/cdn.bgr.com/2014/03/apple-carplay-mercedes.jpg?w=952"/>
          <p:cNvPicPr>
            <a:picLocks noChangeAspect="1" noChangeArrowheads="1"/>
          </p:cNvPicPr>
          <p:nvPr/>
        </p:nvPicPr>
        <p:blipFill>
          <a:blip r:embed="rId2" cstate="print"/>
          <a:srcRect/>
          <a:stretch>
            <a:fillRect/>
          </a:stretch>
        </p:blipFill>
        <p:spPr bwMode="auto">
          <a:xfrm>
            <a:off x="324387" y="1117209"/>
            <a:ext cx="8572500" cy="5562600"/>
          </a:xfrm>
          <a:prstGeom prst="rect">
            <a:avLst/>
          </a:prstGeom>
          <a:noFill/>
        </p:spPr>
      </p:pic>
      <p:sp>
        <p:nvSpPr>
          <p:cNvPr id="4" name="TextBox 3"/>
          <p:cNvSpPr txBox="1"/>
          <p:nvPr/>
        </p:nvSpPr>
        <p:spPr>
          <a:xfrm>
            <a:off x="717452" y="239151"/>
            <a:ext cx="7737231" cy="584775"/>
          </a:xfrm>
          <a:prstGeom prst="rect">
            <a:avLst/>
          </a:prstGeom>
          <a:noFill/>
        </p:spPr>
        <p:txBody>
          <a:bodyPr wrap="square" rtlCol="0">
            <a:spAutoFit/>
          </a:bodyPr>
          <a:lstStyle/>
          <a:p>
            <a:pPr algn="ctr"/>
            <a:r>
              <a:rPr lang="en-US" sz="3200" dirty="0" smtClean="0">
                <a:latin typeface="Arial Black" pitchFamily="34" charset="0"/>
              </a:rPr>
              <a:t>Apple CarPlay App</a:t>
            </a:r>
            <a:endParaRPr lang="en-US" sz="3200" dirty="0">
              <a:latin typeface="Arial Black"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dot.state.fl.us/trafficoperations/ITS/Projects_Deploy/CV/images/CV-RSE-v01_sm.jpg"/>
          <p:cNvPicPr>
            <a:picLocks noChangeAspect="1" noChangeArrowheads="1"/>
          </p:cNvPicPr>
          <p:nvPr/>
        </p:nvPicPr>
        <p:blipFill>
          <a:blip r:embed="rId2" cstate="print"/>
          <a:srcRect/>
          <a:stretch>
            <a:fillRect/>
          </a:stretch>
        </p:blipFill>
        <p:spPr bwMode="auto">
          <a:xfrm>
            <a:off x="239151" y="1069145"/>
            <a:ext cx="8721969" cy="4895557"/>
          </a:xfrm>
          <a:prstGeom prst="rect">
            <a:avLst/>
          </a:prstGeom>
          <a:noFill/>
        </p:spPr>
      </p:pic>
      <p:sp>
        <p:nvSpPr>
          <p:cNvPr id="3" name="TextBox 2"/>
          <p:cNvSpPr txBox="1"/>
          <p:nvPr/>
        </p:nvSpPr>
        <p:spPr>
          <a:xfrm>
            <a:off x="506437" y="6260123"/>
            <a:ext cx="7751298" cy="369332"/>
          </a:xfrm>
          <a:prstGeom prst="rect">
            <a:avLst/>
          </a:prstGeom>
          <a:noFill/>
        </p:spPr>
        <p:txBody>
          <a:bodyPr wrap="square" rtlCol="0">
            <a:spAutoFit/>
          </a:bodyPr>
          <a:lstStyle/>
          <a:p>
            <a:r>
              <a:rPr lang="en-US" dirty="0" smtClean="0"/>
              <a:t>http://www.dailywireless.org/2011/10/14/world-congress-on-talking-cars/</a:t>
            </a:r>
            <a:endParaRPr lang="en-US" dirty="0"/>
          </a:p>
        </p:txBody>
      </p:sp>
      <p:sp>
        <p:nvSpPr>
          <p:cNvPr id="4" name="TextBox 3"/>
          <p:cNvSpPr txBox="1"/>
          <p:nvPr/>
        </p:nvSpPr>
        <p:spPr>
          <a:xfrm>
            <a:off x="506437" y="239151"/>
            <a:ext cx="8454683" cy="1077218"/>
          </a:xfrm>
          <a:prstGeom prst="rect">
            <a:avLst/>
          </a:prstGeom>
          <a:noFill/>
        </p:spPr>
        <p:txBody>
          <a:bodyPr wrap="square" rtlCol="0">
            <a:spAutoFit/>
          </a:bodyPr>
          <a:lstStyle/>
          <a:p>
            <a:pPr algn="ctr"/>
            <a:r>
              <a:rPr lang="en-US" sz="3200" dirty="0" smtClean="0">
                <a:latin typeface="Arial Black" pitchFamily="34" charset="0"/>
              </a:rPr>
              <a:t>Dedicated Short Range Communications (DSRC)</a:t>
            </a:r>
            <a:endParaRPr lang="en-US" sz="3200" dirty="0">
              <a:latin typeface="Arial Black"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460500" y="1231900"/>
            <a:ext cx="6223000" cy="4381500"/>
          </a:xfrm>
          <a:prstGeom prst="rect">
            <a:avLst/>
          </a:prstGeom>
        </p:spPr>
      </p:pic>
      <p:sp>
        <p:nvSpPr>
          <p:cNvPr id="6" name="TextBox 5"/>
          <p:cNvSpPr txBox="1"/>
          <p:nvPr/>
        </p:nvSpPr>
        <p:spPr>
          <a:xfrm>
            <a:off x="1270112" y="401875"/>
            <a:ext cx="6688183" cy="830997"/>
          </a:xfrm>
          <a:prstGeom prst="rect">
            <a:avLst/>
          </a:prstGeom>
          <a:noFill/>
        </p:spPr>
        <p:txBody>
          <a:bodyPr wrap="square" rtlCol="0">
            <a:spAutoFit/>
          </a:bodyPr>
          <a:lstStyle/>
          <a:p>
            <a:r>
              <a:rPr lang="en-US" sz="2400" dirty="0" smtClean="0"/>
              <a:t>Interstate 66 VDOT Connected Road Test Bed: Fairfax County</a:t>
            </a:r>
            <a:endParaRPr lang="en-US" sz="24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4200" y="5854700"/>
            <a:ext cx="2514600" cy="774700"/>
          </a:xfrm>
          <a:prstGeom prst="rect">
            <a:avLst/>
          </a:prstGeom>
        </p:spPr>
      </p:pic>
      <p:pic>
        <p:nvPicPr>
          <p:cNvPr id="7" name="Picture 6"/>
          <p:cNvPicPr>
            <a:picLocks noChangeAspect="1"/>
          </p:cNvPicPr>
          <p:nvPr/>
        </p:nvPicPr>
        <p:blipFill>
          <a:blip r:embed="rId4"/>
          <a:stretch>
            <a:fillRect/>
          </a:stretch>
        </p:blipFill>
        <p:spPr>
          <a:xfrm>
            <a:off x="5918200" y="5854700"/>
            <a:ext cx="2997200" cy="927100"/>
          </a:xfrm>
          <a:prstGeom prst="rect">
            <a:avLst/>
          </a:prstGeom>
        </p:spPr>
      </p:pic>
      <p:pic>
        <p:nvPicPr>
          <p:cNvPr id="8" name="Picture 7"/>
          <p:cNvPicPr>
            <a:picLocks noChangeAspect="1"/>
          </p:cNvPicPr>
          <p:nvPr/>
        </p:nvPicPr>
        <p:blipFill>
          <a:blip r:embed="rId5"/>
          <a:stretch>
            <a:fillRect/>
          </a:stretch>
        </p:blipFill>
        <p:spPr>
          <a:xfrm>
            <a:off x="152400" y="6019800"/>
            <a:ext cx="2882900" cy="419100"/>
          </a:xfrm>
          <a:prstGeom prst="rect">
            <a:avLst/>
          </a:prstGeom>
        </p:spPr>
      </p:pic>
    </p:spTree>
    <p:extLst>
      <p:ext uri="{BB962C8B-B14F-4D97-AF65-F5344CB8AC3E}">
        <p14:creationId xmlns:p14="http://schemas.microsoft.com/office/powerpoint/2010/main" val="2474284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0"/>
            <a:ext cx="8983625" cy="6858000"/>
          </a:xfrm>
          <a:prstGeom prst="rect">
            <a:avLst/>
          </a:prstGeom>
        </p:spPr>
      </p:pic>
    </p:spTree>
    <p:extLst>
      <p:ext uri="{BB962C8B-B14F-4D97-AF65-F5344CB8AC3E}">
        <p14:creationId xmlns:p14="http://schemas.microsoft.com/office/powerpoint/2010/main" val="2814203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69900" y="622300"/>
            <a:ext cx="8204200" cy="5613400"/>
          </a:xfrm>
          <a:prstGeom prst="rect">
            <a:avLst/>
          </a:prstGeom>
        </p:spPr>
      </p:pic>
      <p:sp>
        <p:nvSpPr>
          <p:cNvPr id="3" name="TextBox 2"/>
          <p:cNvSpPr txBox="1"/>
          <p:nvPr/>
        </p:nvSpPr>
        <p:spPr>
          <a:xfrm>
            <a:off x="241160" y="6235700"/>
            <a:ext cx="8086914" cy="646331"/>
          </a:xfrm>
          <a:prstGeom prst="rect">
            <a:avLst/>
          </a:prstGeom>
          <a:noFill/>
        </p:spPr>
        <p:txBody>
          <a:bodyPr wrap="square" rtlCol="0">
            <a:spAutoFit/>
          </a:bodyPr>
          <a:lstStyle/>
          <a:p>
            <a:endParaRPr lang="en-US" dirty="0"/>
          </a:p>
          <a:p>
            <a:r>
              <a:rPr lang="en-US" dirty="0"/>
              <a:t> </a:t>
            </a:r>
            <a:r>
              <a:rPr lang="en-US" b="1" dirty="0"/>
              <a:t>Vehicle-to-Vehicle Communications: Readiness of V2V Technology for Application</a:t>
            </a:r>
            <a:endParaRPr lang="en-US" dirty="0"/>
          </a:p>
        </p:txBody>
      </p:sp>
      <p:pic>
        <p:nvPicPr>
          <p:cNvPr id="4" name="Picture 3"/>
          <p:cNvPicPr>
            <a:picLocks noChangeAspect="1"/>
          </p:cNvPicPr>
          <p:nvPr/>
        </p:nvPicPr>
        <p:blipFill>
          <a:blip r:embed="rId2" cstate="print"/>
          <a:stretch>
            <a:fillRect/>
          </a:stretch>
        </p:blipFill>
        <p:spPr>
          <a:xfrm>
            <a:off x="469900" y="622300"/>
            <a:ext cx="8204200" cy="5613400"/>
          </a:xfrm>
          <a:prstGeom prst="rect">
            <a:avLst/>
          </a:prstGeom>
        </p:spPr>
      </p:pic>
      <p:pic>
        <p:nvPicPr>
          <p:cNvPr id="5" name="Picture 4"/>
          <p:cNvPicPr>
            <a:picLocks noChangeAspect="1"/>
          </p:cNvPicPr>
          <p:nvPr/>
        </p:nvPicPr>
        <p:blipFill>
          <a:blip r:embed="rId2" cstate="print"/>
          <a:stretch>
            <a:fillRect/>
          </a:stretch>
        </p:blipFill>
        <p:spPr>
          <a:xfrm>
            <a:off x="469900" y="622300"/>
            <a:ext cx="8204200" cy="5613400"/>
          </a:xfrm>
          <a:prstGeom prst="rect">
            <a:avLst/>
          </a:prstGeom>
        </p:spPr>
      </p:pic>
    </p:spTree>
    <p:extLst>
      <p:ext uri="{BB962C8B-B14F-4D97-AF65-F5344CB8AC3E}">
        <p14:creationId xmlns:p14="http://schemas.microsoft.com/office/powerpoint/2010/main" val="3156092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96900"/>
            <a:ext cx="9144000" cy="5653887"/>
          </a:xfrm>
          <a:prstGeom prst="rect">
            <a:avLst/>
          </a:prstGeom>
        </p:spPr>
      </p:pic>
      <p:sp>
        <p:nvSpPr>
          <p:cNvPr id="5" name="TextBox 4"/>
          <p:cNvSpPr txBox="1"/>
          <p:nvPr/>
        </p:nvSpPr>
        <p:spPr>
          <a:xfrm>
            <a:off x="176851" y="6250787"/>
            <a:ext cx="8967149" cy="369332"/>
          </a:xfrm>
          <a:prstGeom prst="rect">
            <a:avLst/>
          </a:prstGeom>
          <a:noFill/>
        </p:spPr>
        <p:txBody>
          <a:bodyPr wrap="square" rtlCol="0">
            <a:spAutoFit/>
          </a:bodyPr>
          <a:lstStyle/>
          <a:p>
            <a:r>
              <a:rPr lang="en-US" dirty="0" smtClean="0"/>
              <a:t>                    IEEE </a:t>
            </a:r>
            <a:r>
              <a:rPr lang="en-US" dirty="0"/>
              <a:t>INTERNET OF THINGS JOURNAL, VOL. 1, NO. 4, AUGUST 2014</a:t>
            </a:r>
          </a:p>
        </p:txBody>
      </p:sp>
    </p:spTree>
    <p:extLst>
      <p:ext uri="{BB962C8B-B14F-4D97-AF65-F5344CB8AC3E}">
        <p14:creationId xmlns:p14="http://schemas.microsoft.com/office/powerpoint/2010/main" val="1070283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369" y="323557"/>
            <a:ext cx="8285871" cy="892552"/>
          </a:xfrm>
          <a:prstGeom prst="rect">
            <a:avLst/>
          </a:prstGeom>
          <a:noFill/>
        </p:spPr>
        <p:txBody>
          <a:bodyPr wrap="square" rtlCol="0">
            <a:spAutoFit/>
          </a:bodyPr>
          <a:lstStyle/>
          <a:p>
            <a:pPr algn="ctr"/>
            <a:r>
              <a:rPr lang="en-US" sz="3200" dirty="0" smtClean="0">
                <a:latin typeface="Arial Black" pitchFamily="34" charset="0"/>
              </a:rPr>
              <a:t>Basic Safety Message</a:t>
            </a:r>
          </a:p>
          <a:p>
            <a:pPr algn="ctr"/>
            <a:endParaRPr lang="en-US" sz="2000" dirty="0">
              <a:latin typeface="Arial Black" pitchFamily="34" charset="0"/>
            </a:endParaRPr>
          </a:p>
        </p:txBody>
      </p:sp>
      <p:sp>
        <p:nvSpPr>
          <p:cNvPr id="3" name="TextBox 2"/>
          <p:cNvSpPr txBox="1"/>
          <p:nvPr/>
        </p:nvSpPr>
        <p:spPr>
          <a:xfrm>
            <a:off x="492369" y="1216109"/>
            <a:ext cx="7891976" cy="4801314"/>
          </a:xfrm>
          <a:prstGeom prst="rect">
            <a:avLst/>
          </a:prstGeom>
          <a:noFill/>
        </p:spPr>
        <p:txBody>
          <a:bodyPr wrap="square" rtlCol="0">
            <a:spAutoFit/>
          </a:bodyPr>
          <a:lstStyle/>
          <a:p>
            <a:r>
              <a:rPr lang="en-US" b="1" dirty="0" smtClean="0"/>
              <a:t>Transmitted every tenth of a  second and contains:</a:t>
            </a:r>
          </a:p>
          <a:p>
            <a:endParaRPr lang="en-US" dirty="0" smtClean="0"/>
          </a:p>
          <a:p>
            <a:r>
              <a:rPr lang="en-US" dirty="0" smtClean="0"/>
              <a:t>GPS Position</a:t>
            </a:r>
          </a:p>
          <a:p>
            <a:r>
              <a:rPr lang="en-US" dirty="0" smtClean="0"/>
              <a:t>Speed</a:t>
            </a:r>
          </a:p>
          <a:p>
            <a:r>
              <a:rPr lang="en-US" dirty="0" smtClean="0"/>
              <a:t>Acceleration</a:t>
            </a:r>
          </a:p>
          <a:p>
            <a:r>
              <a:rPr lang="en-US" dirty="0" smtClean="0"/>
              <a:t>Heading</a:t>
            </a:r>
          </a:p>
          <a:p>
            <a:endParaRPr lang="en-US" dirty="0" smtClean="0"/>
          </a:p>
          <a:p>
            <a:r>
              <a:rPr lang="en-US" b="1" dirty="0" smtClean="0"/>
              <a:t>Vehicle Control Information</a:t>
            </a:r>
          </a:p>
          <a:p>
            <a:endParaRPr lang="en-US" dirty="0" smtClean="0"/>
          </a:p>
          <a:p>
            <a:r>
              <a:rPr lang="en-US" dirty="0" smtClean="0"/>
              <a:t>Transmission State</a:t>
            </a:r>
          </a:p>
          <a:p>
            <a:r>
              <a:rPr lang="en-US" dirty="0" smtClean="0"/>
              <a:t>Brake Status</a:t>
            </a:r>
          </a:p>
          <a:p>
            <a:r>
              <a:rPr lang="en-US" dirty="0" smtClean="0"/>
              <a:t>Steering Wheel Angle</a:t>
            </a:r>
          </a:p>
          <a:p>
            <a:r>
              <a:rPr lang="en-US" dirty="0" smtClean="0"/>
              <a:t>Path History</a:t>
            </a:r>
          </a:p>
          <a:p>
            <a:r>
              <a:rPr lang="en-US" dirty="0" smtClean="0"/>
              <a:t>Path Prediction</a:t>
            </a:r>
          </a:p>
          <a:p>
            <a:endParaRPr lang="en-US" dirty="0" smtClean="0"/>
          </a:p>
          <a:p>
            <a:r>
              <a:rPr lang="en-US" dirty="0" smtClean="0"/>
              <a:t>Vehicle Information is autonomous and No PII included</a:t>
            </a:r>
          </a:p>
          <a:p>
            <a:r>
              <a:rPr lang="en-US" dirty="0" smtClean="0"/>
              <a:t>Security System</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itslab.inf.kyushu-u.ac.jp/research/pki.jpg"/>
          <p:cNvPicPr>
            <a:picLocks noChangeAspect="1" noChangeArrowheads="1"/>
          </p:cNvPicPr>
          <p:nvPr/>
        </p:nvPicPr>
        <p:blipFill>
          <a:blip r:embed="rId2" cstate="print"/>
          <a:srcRect/>
          <a:stretch>
            <a:fillRect/>
          </a:stretch>
        </p:blipFill>
        <p:spPr bwMode="auto">
          <a:xfrm>
            <a:off x="533400" y="457200"/>
            <a:ext cx="8153400" cy="6115050"/>
          </a:xfrm>
          <a:prstGeom prst="rect">
            <a:avLst/>
          </a:prstGeom>
          <a:noFill/>
        </p:spPr>
      </p:pic>
    </p:spTree>
    <p:extLst>
      <p:ext uri="{BB962C8B-B14F-4D97-AF65-F5344CB8AC3E}">
        <p14:creationId xmlns:p14="http://schemas.microsoft.com/office/powerpoint/2010/main" val="103362831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73100"/>
            <a:ext cx="9144000" cy="5487203"/>
          </a:xfrm>
          <a:prstGeom prst="rect">
            <a:avLst/>
          </a:prstGeom>
        </p:spPr>
      </p:pic>
    </p:spTree>
    <p:extLst>
      <p:ext uri="{BB962C8B-B14F-4D97-AF65-F5344CB8AC3E}">
        <p14:creationId xmlns:p14="http://schemas.microsoft.com/office/powerpoint/2010/main" val="4062159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714500" y="1282700"/>
            <a:ext cx="5715000" cy="4279900"/>
          </a:xfrm>
          <a:prstGeom prst="rect">
            <a:avLst/>
          </a:prstGeom>
        </p:spPr>
      </p:pic>
    </p:spTree>
    <p:extLst>
      <p:ext uri="{BB962C8B-B14F-4D97-AF65-F5344CB8AC3E}">
        <p14:creationId xmlns:p14="http://schemas.microsoft.com/office/powerpoint/2010/main" val="1893344696"/>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9300" y="1295400"/>
            <a:ext cx="5105400" cy="330200"/>
          </a:xfrm>
          <a:prstGeom prst="rect">
            <a:avLst/>
          </a:prstGeom>
        </p:spPr>
      </p:pic>
      <p:pic>
        <p:nvPicPr>
          <p:cNvPr id="7" name="Picture 6"/>
          <p:cNvPicPr>
            <a:picLocks noChangeAspect="1"/>
          </p:cNvPicPr>
          <p:nvPr/>
        </p:nvPicPr>
        <p:blipFill>
          <a:blip r:embed="rId3"/>
          <a:stretch>
            <a:fillRect/>
          </a:stretch>
        </p:blipFill>
        <p:spPr>
          <a:xfrm>
            <a:off x="1828800" y="2057400"/>
            <a:ext cx="5486400" cy="977900"/>
          </a:xfrm>
          <a:prstGeom prst="rect">
            <a:avLst/>
          </a:prstGeom>
        </p:spPr>
      </p:pic>
      <p:pic>
        <p:nvPicPr>
          <p:cNvPr id="8" name="Picture 7"/>
          <p:cNvPicPr>
            <a:picLocks noChangeAspect="1"/>
          </p:cNvPicPr>
          <p:nvPr/>
        </p:nvPicPr>
        <p:blipFill>
          <a:blip r:embed="rId4"/>
          <a:stretch>
            <a:fillRect/>
          </a:stretch>
        </p:blipFill>
        <p:spPr>
          <a:xfrm>
            <a:off x="139700" y="3822700"/>
            <a:ext cx="3517900" cy="2349500"/>
          </a:xfrm>
          <a:prstGeom prst="rect">
            <a:avLst/>
          </a:prstGeom>
        </p:spPr>
      </p:pic>
      <p:sp>
        <p:nvSpPr>
          <p:cNvPr id="12" name="Rectangle 11"/>
          <p:cNvSpPr/>
          <p:nvPr/>
        </p:nvSpPr>
        <p:spPr>
          <a:xfrm>
            <a:off x="5562600" y="4341673"/>
            <a:ext cx="4572000" cy="1754327"/>
          </a:xfrm>
          <a:prstGeom prst="rect">
            <a:avLst/>
          </a:prstGeom>
        </p:spPr>
        <p:txBody>
          <a:bodyPr>
            <a:spAutoFit/>
          </a:bodyPr>
          <a:lstStyle/>
          <a:p>
            <a:r>
              <a:rPr lang="en-US" dirty="0" smtClean="0"/>
              <a:t>Accelerating </a:t>
            </a:r>
            <a:r>
              <a:rPr lang="en-US" dirty="0"/>
              <a:t>Deployment</a:t>
            </a:r>
          </a:p>
          <a:p>
            <a:r>
              <a:rPr lang="en-US" dirty="0"/>
              <a:t>Automation</a:t>
            </a:r>
          </a:p>
          <a:p>
            <a:r>
              <a:rPr lang="en-US" dirty="0"/>
              <a:t>Connected Vehicles</a:t>
            </a:r>
          </a:p>
          <a:p>
            <a:r>
              <a:rPr lang="en-US" dirty="0"/>
              <a:t>Emerging Capabilities</a:t>
            </a:r>
          </a:p>
          <a:p>
            <a:r>
              <a:rPr lang="en-US" dirty="0"/>
              <a:t>Enterprise Data</a:t>
            </a:r>
          </a:p>
          <a:p>
            <a:r>
              <a:rPr lang="en-US" dirty="0"/>
              <a:t>Interoperability </a:t>
            </a:r>
          </a:p>
        </p:txBody>
      </p:sp>
      <p:sp>
        <p:nvSpPr>
          <p:cNvPr id="13" name="Rectangle 12"/>
          <p:cNvSpPr/>
          <p:nvPr/>
        </p:nvSpPr>
        <p:spPr>
          <a:xfrm>
            <a:off x="5693354" y="3810000"/>
            <a:ext cx="2100906" cy="461665"/>
          </a:xfrm>
          <a:prstGeom prst="rect">
            <a:avLst/>
          </a:prstGeom>
        </p:spPr>
        <p:txBody>
          <a:bodyPr wrap="none">
            <a:spAutoFit/>
          </a:bodyPr>
          <a:lstStyle/>
          <a:p>
            <a:r>
              <a:rPr lang="en-US" sz="2400" dirty="0"/>
              <a:t>Research Areas </a:t>
            </a:r>
          </a:p>
        </p:txBody>
      </p:sp>
    </p:spTree>
    <p:extLst>
      <p:ext uri="{BB962C8B-B14F-4D97-AF65-F5344CB8AC3E}">
        <p14:creationId xmlns:p14="http://schemas.microsoft.com/office/powerpoint/2010/main" val="634915149"/>
      </p:ext>
    </p:extLst>
  </p:cSld>
  <p:clrMapOvr>
    <a:masterClrMapping/>
  </p:clrMapOvr>
  <p:transition advClick="0" advTm="2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295400"/>
            <a:ext cx="5562600" cy="707886"/>
          </a:xfrm>
          <a:prstGeom prst="rect">
            <a:avLst/>
          </a:prstGeom>
          <a:noFill/>
        </p:spPr>
        <p:txBody>
          <a:bodyPr wrap="square" rtlCol="0">
            <a:spAutoFit/>
          </a:bodyPr>
          <a:lstStyle/>
          <a:p>
            <a:pPr algn="ctr"/>
            <a:r>
              <a:rPr lang="en-US" sz="4000" dirty="0" smtClean="0"/>
              <a:t>Liability / Insurance</a:t>
            </a:r>
            <a:endParaRPr lang="en-US" sz="4000" dirty="0"/>
          </a:p>
        </p:txBody>
      </p:sp>
      <p:sp>
        <p:nvSpPr>
          <p:cNvPr id="3" name="TextBox 2"/>
          <p:cNvSpPr txBox="1"/>
          <p:nvPr/>
        </p:nvSpPr>
        <p:spPr>
          <a:xfrm>
            <a:off x="1371600" y="3810000"/>
            <a:ext cx="6978794" cy="584776"/>
          </a:xfrm>
          <a:prstGeom prst="rect">
            <a:avLst/>
          </a:prstGeom>
          <a:noFill/>
        </p:spPr>
        <p:txBody>
          <a:bodyPr wrap="none" rtlCol="0">
            <a:spAutoFit/>
          </a:bodyPr>
          <a:lstStyle/>
          <a:p>
            <a:r>
              <a:rPr lang="en-US" sz="3200" dirty="0" smtClean="0"/>
              <a:t>What happens when Technology fails???</a:t>
            </a:r>
            <a:endParaRPr lang="en-US" sz="3200" dirty="0"/>
          </a:p>
        </p:txBody>
      </p:sp>
    </p:spTree>
    <p:extLst>
      <p:ext uri="{BB962C8B-B14F-4D97-AF65-F5344CB8AC3E}">
        <p14:creationId xmlns:p14="http://schemas.microsoft.com/office/powerpoint/2010/main" val="3818107345"/>
      </p:ext>
    </p:extLst>
  </p:cSld>
  <p:clrMapOvr>
    <a:masterClrMapping/>
  </p:clrMapOvr>
  <p:transition advClick="0" advTm="2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41500"/>
            <a:ext cx="9144000" cy="3175000"/>
          </a:xfrm>
          <a:prstGeom prst="rect">
            <a:avLst/>
          </a:prstGeom>
        </p:spPr>
      </p:pic>
      <p:sp>
        <p:nvSpPr>
          <p:cNvPr id="5" name="TextBox 4"/>
          <p:cNvSpPr txBox="1"/>
          <p:nvPr/>
        </p:nvSpPr>
        <p:spPr>
          <a:xfrm>
            <a:off x="1295400" y="381000"/>
            <a:ext cx="5943600" cy="646331"/>
          </a:xfrm>
          <a:prstGeom prst="rect">
            <a:avLst/>
          </a:prstGeom>
          <a:noFill/>
        </p:spPr>
        <p:txBody>
          <a:bodyPr wrap="square" rtlCol="0">
            <a:spAutoFit/>
          </a:bodyPr>
          <a:lstStyle/>
          <a:p>
            <a:pPr algn="ctr"/>
            <a:r>
              <a:rPr lang="en-US" sz="3600" dirty="0" smtClean="0"/>
              <a:t>Tesla Model S</a:t>
            </a:r>
            <a:endParaRPr lang="en-US" sz="3600" dirty="0"/>
          </a:p>
        </p:txBody>
      </p:sp>
      <p:sp>
        <p:nvSpPr>
          <p:cNvPr id="6" name="TextBox 5"/>
          <p:cNvSpPr txBox="1"/>
          <p:nvPr/>
        </p:nvSpPr>
        <p:spPr>
          <a:xfrm>
            <a:off x="2488511" y="5334000"/>
            <a:ext cx="3607489" cy="1354217"/>
          </a:xfrm>
          <a:prstGeom prst="rect">
            <a:avLst/>
          </a:prstGeom>
          <a:noFill/>
        </p:spPr>
        <p:txBody>
          <a:bodyPr wrap="square" rtlCol="0">
            <a:spAutoFit/>
          </a:bodyPr>
          <a:lstStyle/>
          <a:p>
            <a:pPr algn="ctr"/>
            <a:r>
              <a:rPr lang="en-US" sz="3200" dirty="0" smtClean="0"/>
              <a:t> Fatal Crash </a:t>
            </a:r>
          </a:p>
          <a:p>
            <a:pPr algn="ctr"/>
            <a:r>
              <a:rPr lang="en-US" sz="3200" dirty="0" smtClean="0"/>
              <a:t>May 7, 2016</a:t>
            </a:r>
          </a:p>
          <a:p>
            <a:pPr algn="ctr"/>
            <a:endParaRPr lang="en-US" dirty="0"/>
          </a:p>
        </p:txBody>
      </p:sp>
    </p:spTree>
    <p:extLst>
      <p:ext uri="{BB962C8B-B14F-4D97-AF65-F5344CB8AC3E}">
        <p14:creationId xmlns:p14="http://schemas.microsoft.com/office/powerpoint/2010/main" val="2832911664"/>
      </p:ext>
    </p:extLst>
  </p:cSld>
  <p:clrMapOvr>
    <a:masterClrMapping/>
  </p:clrMapOvr>
  <p:transition advClick="0" advTm="2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78638043"/>
      </p:ext>
    </p:extLst>
  </p:cSld>
  <p:clrMapOvr>
    <a:masterClrMapping/>
  </p:clrMapOvr>
  <p:transition advClick="0" advTm="2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2538" y="-4106863"/>
            <a:ext cx="11649076" cy="15078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514600" y="6553200"/>
            <a:ext cx="4648200" cy="369332"/>
          </a:xfrm>
          <a:prstGeom prst="rect">
            <a:avLst/>
          </a:prstGeom>
          <a:noFill/>
        </p:spPr>
        <p:txBody>
          <a:bodyPr wrap="square" rtlCol="0">
            <a:spAutoFit/>
          </a:bodyPr>
          <a:lstStyle/>
          <a:p>
            <a:r>
              <a:rPr lang="en-US" dirty="0" smtClean="0"/>
              <a:t>FFH</a:t>
            </a:r>
            <a:endParaRPr lang="en-US" dirty="0"/>
          </a:p>
        </p:txBody>
      </p:sp>
    </p:spTree>
    <p:extLst>
      <p:ext uri="{BB962C8B-B14F-4D97-AF65-F5344CB8AC3E}">
        <p14:creationId xmlns:p14="http://schemas.microsoft.com/office/powerpoint/2010/main" val="383594677"/>
      </p:ext>
    </p:extLst>
  </p:cSld>
  <p:clrMapOvr>
    <a:masterClrMapping/>
  </p:clrMapOvr>
  <p:transition advClick="0" advTm="2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7150"/>
            <a:ext cx="10125075" cy="6743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79633561"/>
      </p:ext>
    </p:extLst>
  </p:cSld>
  <p:clrMapOvr>
    <a:masterClrMapping/>
  </p:clrMapOvr>
  <p:transition advClick="0" advTm="20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353675" cy="6905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41267052"/>
      </p:ext>
    </p:extLst>
  </p:cSld>
  <p:clrMapOvr>
    <a:masterClrMapping/>
  </p:clrMapOvr>
  <p:transition advClick="0" advTm="20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738" y="1123950"/>
            <a:ext cx="8010525" cy="4610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57559745"/>
      </p:ext>
    </p:extLst>
  </p:cSld>
  <p:clrMapOvr>
    <a:masterClrMapping/>
  </p:clrMapOvr>
  <p:transition advClick="0" advTm="2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rry.davis\Desktop\Distracted Driving Summit\Tesla Model 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4800"/>
            <a:ext cx="9144000" cy="5791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572000" y="6324600"/>
            <a:ext cx="3886200" cy="381000"/>
          </a:xfrm>
          <a:prstGeom prst="rect">
            <a:avLst/>
          </a:prstGeom>
          <a:noFill/>
        </p:spPr>
        <p:txBody>
          <a:bodyPr wrap="square" rtlCol="0">
            <a:spAutoFit/>
          </a:bodyPr>
          <a:lstStyle/>
          <a:p>
            <a:r>
              <a:rPr lang="en-US" dirty="0" smtClean="0"/>
              <a:t>Photo: Florida Highway Patrol</a:t>
            </a:r>
            <a:endParaRPr lang="en-US" dirty="0"/>
          </a:p>
        </p:txBody>
      </p:sp>
    </p:spTree>
    <p:extLst>
      <p:ext uri="{BB962C8B-B14F-4D97-AF65-F5344CB8AC3E}">
        <p14:creationId xmlns:p14="http://schemas.microsoft.com/office/powerpoint/2010/main" val="3919678358"/>
      </p:ext>
    </p:extLst>
  </p:cSld>
  <p:clrMapOvr>
    <a:masterClrMapping/>
  </p:clrMapOvr>
  <p:transition advClick="0" advTm="2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400" y="457200"/>
            <a:ext cx="6019800" cy="2246769"/>
          </a:xfrm>
          <a:prstGeom prst="rect">
            <a:avLst/>
          </a:prstGeom>
        </p:spPr>
        <p:txBody>
          <a:bodyPr wrap="square">
            <a:spAutoFit/>
          </a:bodyPr>
          <a:lstStyle/>
          <a:p>
            <a:r>
              <a:rPr lang="en-US" sz="2800" dirty="0"/>
              <a:t>On June </a:t>
            </a:r>
            <a:r>
              <a:rPr lang="en-US" sz="2800" dirty="0" smtClean="0"/>
              <a:t>28, 2016, NHTSA opened PE16-007 to</a:t>
            </a:r>
          </a:p>
          <a:p>
            <a:r>
              <a:rPr lang="en-US" sz="2800" dirty="0" smtClean="0"/>
              <a:t>“examine the design and performance of any automated driving systems in use at the time of the crash.</a:t>
            </a:r>
            <a:endParaRPr lang="en-US" sz="2800" dirty="0"/>
          </a:p>
        </p:txBody>
      </p:sp>
      <p:sp>
        <p:nvSpPr>
          <p:cNvPr id="4" name="Rectangle 3"/>
          <p:cNvSpPr/>
          <p:nvPr/>
        </p:nvSpPr>
        <p:spPr>
          <a:xfrm>
            <a:off x="787400" y="3276600"/>
            <a:ext cx="6019800" cy="2308324"/>
          </a:xfrm>
          <a:prstGeom prst="rect">
            <a:avLst/>
          </a:prstGeom>
        </p:spPr>
        <p:txBody>
          <a:bodyPr wrap="square">
            <a:spAutoFit/>
          </a:bodyPr>
          <a:lstStyle/>
          <a:p>
            <a:r>
              <a:rPr lang="en-US" sz="2400" dirty="0">
                <a:latin typeface="Arial"/>
              </a:rPr>
              <a:t>NHTSA’s examination did not identify any defects in the design or performance of the AEB or Autopilot systems of</a:t>
            </a:r>
          </a:p>
          <a:p>
            <a:r>
              <a:rPr lang="en-US" sz="2400" dirty="0">
                <a:latin typeface="Arial"/>
              </a:rPr>
              <a:t>the subject vehicles nor any incidents in which the systems did not perform as designed.</a:t>
            </a:r>
            <a:endParaRPr lang="en-US" sz="2400" dirty="0"/>
          </a:p>
        </p:txBody>
      </p:sp>
    </p:spTree>
    <p:extLst>
      <p:ext uri="{BB962C8B-B14F-4D97-AF65-F5344CB8AC3E}">
        <p14:creationId xmlns:p14="http://schemas.microsoft.com/office/powerpoint/2010/main" val="2429919881"/>
      </p:ext>
    </p:extLst>
  </p:cSld>
  <p:clrMapOvr>
    <a:masterClrMapping/>
  </p:clrMapOvr>
  <p:transition advClick="0"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2133600"/>
            <a:ext cx="1676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629400" y="2057400"/>
            <a:ext cx="1676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72000" y="2057400"/>
            <a:ext cx="1676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4600" y="2057400"/>
            <a:ext cx="1676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9600" y="3733800"/>
            <a:ext cx="1600200" cy="1815882"/>
          </a:xfrm>
          <a:prstGeom prst="rect">
            <a:avLst/>
          </a:prstGeom>
          <a:noFill/>
        </p:spPr>
        <p:txBody>
          <a:bodyPr wrap="square" rtlCol="0">
            <a:spAutoFit/>
          </a:bodyPr>
          <a:lstStyle/>
          <a:p>
            <a:pPr algn="ctr"/>
            <a:r>
              <a:rPr lang="en-US" sz="2800" b="1" dirty="0" smtClean="0"/>
              <a:t>250 Million Vehicles	</a:t>
            </a:r>
            <a:endParaRPr lang="en-US" sz="2800" b="1" dirty="0"/>
          </a:p>
        </p:txBody>
      </p:sp>
      <p:sp>
        <p:nvSpPr>
          <p:cNvPr id="12" name="TextBox 11"/>
          <p:cNvSpPr txBox="1"/>
          <p:nvPr/>
        </p:nvSpPr>
        <p:spPr>
          <a:xfrm>
            <a:off x="2667000" y="3733800"/>
            <a:ext cx="1676400" cy="1384995"/>
          </a:xfrm>
          <a:prstGeom prst="rect">
            <a:avLst/>
          </a:prstGeom>
          <a:noFill/>
        </p:spPr>
        <p:txBody>
          <a:bodyPr wrap="square" rtlCol="0">
            <a:spAutoFit/>
          </a:bodyPr>
          <a:lstStyle/>
          <a:p>
            <a:pPr algn="ctr"/>
            <a:r>
              <a:rPr lang="en-US" sz="2800" b="1" dirty="0" smtClean="0"/>
              <a:t>4 Trillion Passenger Miles</a:t>
            </a:r>
            <a:endParaRPr lang="en-US" sz="2800" b="1" dirty="0"/>
          </a:p>
        </p:txBody>
      </p:sp>
      <p:sp>
        <p:nvSpPr>
          <p:cNvPr id="13" name="TextBox 12"/>
          <p:cNvSpPr txBox="1"/>
          <p:nvPr/>
        </p:nvSpPr>
        <p:spPr>
          <a:xfrm>
            <a:off x="4648200" y="3733800"/>
            <a:ext cx="1600200" cy="2246769"/>
          </a:xfrm>
          <a:prstGeom prst="rect">
            <a:avLst/>
          </a:prstGeom>
          <a:noFill/>
        </p:spPr>
        <p:txBody>
          <a:bodyPr wrap="square" rtlCol="0">
            <a:spAutoFit/>
          </a:bodyPr>
          <a:lstStyle/>
          <a:p>
            <a:pPr algn="ctr"/>
            <a:r>
              <a:rPr lang="en-US" sz="2800" b="1" dirty="0" smtClean="0"/>
              <a:t>1.3 Trillion Motor Carrier Ton Miles</a:t>
            </a:r>
            <a:endParaRPr lang="en-US" sz="2800" b="1" dirty="0"/>
          </a:p>
        </p:txBody>
      </p:sp>
      <p:sp>
        <p:nvSpPr>
          <p:cNvPr id="14" name="TextBox 13"/>
          <p:cNvSpPr txBox="1"/>
          <p:nvPr/>
        </p:nvSpPr>
        <p:spPr>
          <a:xfrm>
            <a:off x="6705600" y="3733800"/>
            <a:ext cx="1600200" cy="1384995"/>
          </a:xfrm>
          <a:prstGeom prst="rect">
            <a:avLst/>
          </a:prstGeom>
          <a:noFill/>
        </p:spPr>
        <p:txBody>
          <a:bodyPr wrap="square" rtlCol="0">
            <a:spAutoFit/>
          </a:bodyPr>
          <a:lstStyle/>
          <a:p>
            <a:pPr algn="ctr"/>
            <a:r>
              <a:rPr lang="en-US" sz="2800" b="1" dirty="0" smtClean="0"/>
              <a:t>4 Million Miles of Roadway</a:t>
            </a:r>
            <a:endParaRPr lang="en-US" sz="2800" b="1" dirty="0"/>
          </a:p>
        </p:txBody>
      </p:sp>
      <p:pic>
        <p:nvPicPr>
          <p:cNvPr id="1026" name="Picture 2" descr="C:\Users\susan.cody\AppData\Local\Microsoft\Windows\Temporary Internet Files\Content.IE5\TPNVZ9PE\MC900440351[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2438400"/>
            <a:ext cx="1447800" cy="914929"/>
          </a:xfrm>
          <a:prstGeom prst="rect">
            <a:avLst/>
          </a:prstGeom>
          <a:noFill/>
        </p:spPr>
      </p:pic>
      <p:pic>
        <p:nvPicPr>
          <p:cNvPr id="1028" name="Picture 4" descr="C:\Users\susan.cody\AppData\Local\Microsoft\Windows\Temporary Internet Files\Content.IE5\TPNVZ9PE\MC900434835[1].png"/>
          <p:cNvPicPr>
            <a:picLocks noChangeAspect="1" noChangeArrowheads="1"/>
          </p:cNvPicPr>
          <p:nvPr/>
        </p:nvPicPr>
        <p:blipFill>
          <a:blip r:embed="rId3" cstate="print"/>
          <a:srcRect/>
          <a:stretch>
            <a:fillRect/>
          </a:stretch>
        </p:blipFill>
        <p:spPr bwMode="auto">
          <a:xfrm>
            <a:off x="4800600" y="2209800"/>
            <a:ext cx="1238250" cy="1238250"/>
          </a:xfrm>
          <a:prstGeom prst="rect">
            <a:avLst/>
          </a:prstGeom>
          <a:noFill/>
        </p:spPr>
      </p:pic>
      <p:pic>
        <p:nvPicPr>
          <p:cNvPr id="1030" name="Picture 6" descr="C:\Users\susan.cody\AppData\Local\Microsoft\Windows\Temporary Internet Files\Content.IE5\HLJR3TBO\MP900411828[1].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7000" y="2286000"/>
            <a:ext cx="1371600" cy="1167513"/>
          </a:xfrm>
          <a:prstGeom prst="rect">
            <a:avLst/>
          </a:prstGeom>
          <a:noFill/>
        </p:spPr>
      </p:pic>
      <p:pic>
        <p:nvPicPr>
          <p:cNvPr id="1034" name="Picture 10" descr="http://www.clker.com/cliparts/J/b/A/T/B/6/blank-interstate-sign-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flipV="1">
            <a:off x="7086600" y="2362200"/>
            <a:ext cx="838200" cy="905013"/>
          </a:xfrm>
          <a:prstGeom prst="rect">
            <a:avLst/>
          </a:prstGeom>
          <a:noFill/>
        </p:spPr>
      </p:pic>
      <p:sp>
        <p:nvSpPr>
          <p:cNvPr id="24" name="TextBox 23"/>
          <p:cNvSpPr txBox="1"/>
          <p:nvPr/>
        </p:nvSpPr>
        <p:spPr>
          <a:xfrm>
            <a:off x="381000" y="228600"/>
            <a:ext cx="8305800" cy="1754326"/>
          </a:xfrm>
          <a:prstGeom prst="rect">
            <a:avLst/>
          </a:prstGeom>
          <a:noFill/>
        </p:spPr>
        <p:txBody>
          <a:bodyPr wrap="square" rtlCol="0">
            <a:spAutoFit/>
          </a:bodyPr>
          <a:lstStyle/>
          <a:p>
            <a:pPr algn="ctr"/>
            <a:r>
              <a:rPr lang="en-US" sz="5400" b="1" spc="300" dirty="0" smtClean="0">
                <a:solidFill>
                  <a:srgbClr val="FFFF00"/>
                </a:solidFill>
                <a:effectLst>
                  <a:outerShdw blurRad="38100" dist="38100" dir="2700000" algn="tl">
                    <a:srgbClr val="000000">
                      <a:alpha val="43137"/>
                    </a:srgbClr>
                  </a:outerShdw>
                </a:effectLst>
              </a:rPr>
              <a:t>TRANSPORTATION SYSTEM</a:t>
            </a:r>
            <a:endParaRPr lang="en-US" sz="5400" b="1" spc="300" dirty="0">
              <a:solidFill>
                <a:srgbClr val="FFFF00"/>
              </a:solidFill>
              <a:effectLst>
                <a:outerShdw blurRad="38100" dist="38100" dir="2700000" algn="tl">
                  <a:srgbClr val="000000">
                    <a:alpha val="43137"/>
                  </a:srgbClr>
                </a:outerShdw>
              </a:effectLst>
            </a:endParaRPr>
          </a:p>
        </p:txBody>
      </p:sp>
      <p:sp>
        <p:nvSpPr>
          <p:cNvPr id="25" name="TextBox 24"/>
          <p:cNvSpPr txBox="1"/>
          <p:nvPr/>
        </p:nvSpPr>
        <p:spPr>
          <a:xfrm>
            <a:off x="0" y="6211669"/>
            <a:ext cx="9144000" cy="646331"/>
          </a:xfrm>
          <a:prstGeom prst="rect">
            <a:avLst/>
          </a:prstGeom>
          <a:noFill/>
        </p:spPr>
        <p:txBody>
          <a:bodyPr wrap="square" rtlCol="0">
            <a:spAutoFit/>
          </a:bodyPr>
          <a:lstStyle/>
          <a:p>
            <a:pPr algn="ctr"/>
            <a:r>
              <a:rPr lang="en-US" sz="3200" b="1" i="1" dirty="0" smtClean="0">
                <a:effectLst>
                  <a:outerShdw blurRad="38100" dist="38100" dir="2700000" algn="tl">
                    <a:srgbClr val="000000">
                      <a:alpha val="43137"/>
                    </a:srgbClr>
                  </a:outerShdw>
                </a:effectLst>
              </a:rPr>
              <a:t>Supports</a:t>
            </a:r>
            <a:r>
              <a:rPr lang="en-US" sz="3600" b="1" i="1" dirty="0" smtClean="0">
                <a:effectLst>
                  <a:outerShdw blurRad="38100" dist="38100" dir="2700000" algn="tl">
                    <a:srgbClr val="000000">
                      <a:alpha val="43137"/>
                    </a:srgbClr>
                  </a:outerShdw>
                </a:effectLst>
              </a:rPr>
              <a:t> generation of 15.685 billion in GDP</a:t>
            </a:r>
            <a:endParaRPr lang="en-US" sz="3600" b="1" i="1" dirty="0">
              <a:effectLst>
                <a:outerShdw blurRad="38100" dist="38100" dir="2700000" algn="tl">
                  <a:srgbClr val="000000">
                    <a:alpha val="43137"/>
                  </a:srgbClr>
                </a:outerShdw>
              </a:effectLst>
            </a:endParaRPr>
          </a:p>
        </p:txBody>
      </p:sp>
    </p:spTree>
  </p:cSld>
  <p:clrMapOvr>
    <a:masterClrMapping/>
  </p:clrMapOvr>
  <p:transition spd="slow" advClick="0" advTm="20000">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413338"/>
            <a:ext cx="7467600" cy="4031873"/>
          </a:xfrm>
          <a:prstGeom prst="rect">
            <a:avLst/>
          </a:prstGeom>
        </p:spPr>
        <p:txBody>
          <a:bodyPr wrap="square">
            <a:spAutoFit/>
          </a:bodyPr>
          <a:lstStyle/>
          <a:p>
            <a:r>
              <a:rPr lang="en-US" sz="3200" dirty="0"/>
              <a:t>WASHINGTON (Sept. 12, 2017) — The </a:t>
            </a:r>
            <a:r>
              <a:rPr lang="en-US" sz="3200" dirty="0">
                <a:hlinkClick r:id="rId2"/>
              </a:rPr>
              <a:t>National Transportation Safety Board</a:t>
            </a:r>
            <a:r>
              <a:rPr lang="en-US" sz="3200" dirty="0"/>
              <a:t> determined Tuesday that a truck driver’s failure to yield the right of way and a car driver’s inattention due to overreliance on vehicle automation are the probable cause of the fatal May 7, 2016, crash near Williston, Florida.</a:t>
            </a:r>
          </a:p>
        </p:txBody>
      </p:sp>
      <p:sp>
        <p:nvSpPr>
          <p:cNvPr id="3" name="TextBox 2"/>
          <p:cNvSpPr txBox="1"/>
          <p:nvPr/>
        </p:nvSpPr>
        <p:spPr>
          <a:xfrm>
            <a:off x="914400" y="457200"/>
            <a:ext cx="7162800" cy="1692771"/>
          </a:xfrm>
          <a:prstGeom prst="rect">
            <a:avLst/>
          </a:prstGeom>
          <a:noFill/>
        </p:spPr>
        <p:txBody>
          <a:bodyPr wrap="square" rtlCol="0">
            <a:spAutoFit/>
          </a:bodyPr>
          <a:lstStyle/>
          <a:p>
            <a:r>
              <a:rPr lang="en-US" sz="3200" b="1" dirty="0"/>
              <a:t>NTSB Press Release</a:t>
            </a:r>
            <a:r>
              <a:rPr lang="en-US" b="1" dirty="0"/>
              <a:t/>
            </a:r>
            <a:br>
              <a:rPr lang="en-US" b="1" dirty="0"/>
            </a:br>
            <a:r>
              <a:rPr lang="en-US" b="1" dirty="0"/>
              <a:t>National Transportation Safety Board Office of Public Affairs</a:t>
            </a:r>
          </a:p>
          <a:p>
            <a:r>
              <a:rPr lang="en-US" b="1" dirty="0" smtClean="0"/>
              <a:t>Driver </a:t>
            </a:r>
            <a:r>
              <a:rPr lang="en-US" b="1" dirty="0"/>
              <a:t>Errors, Overreliance on Automation, Lack of Safeguards, Led to Fatal Tesla Crash</a:t>
            </a:r>
          </a:p>
          <a:p>
            <a:r>
              <a:rPr lang="en-US" dirty="0"/>
              <a:t>9/12/2017 </a:t>
            </a:r>
            <a:endParaRPr lang="en-US" dirty="0">
              <a:effectLst/>
            </a:endParaRPr>
          </a:p>
        </p:txBody>
      </p:sp>
    </p:spTree>
    <p:extLst>
      <p:ext uri="{BB962C8B-B14F-4D97-AF65-F5344CB8AC3E}">
        <p14:creationId xmlns:p14="http://schemas.microsoft.com/office/powerpoint/2010/main" val="3730495831"/>
      </p:ext>
    </p:extLst>
  </p:cSld>
  <p:clrMapOvr>
    <a:masterClrMapping/>
  </p:clrMapOvr>
  <p:transition advClick="0" advTm="20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905000"/>
            <a:ext cx="8229600" cy="4801314"/>
          </a:xfrm>
          <a:prstGeom prst="rect">
            <a:avLst/>
          </a:prstGeom>
        </p:spPr>
        <p:txBody>
          <a:bodyPr wrap="square">
            <a:spAutoFit/>
          </a:bodyPr>
          <a:lstStyle/>
          <a:p>
            <a:endParaRPr lang="en-US" dirty="0"/>
          </a:p>
          <a:p>
            <a:r>
              <a:rPr lang="en-US" sz="2400" dirty="0"/>
              <a:t>9. The way that the Tesla Autopilot system monitored and responded to the driver’s interaction with the steering wheel was not an effective method of ensuring driver engagement. </a:t>
            </a:r>
            <a:endParaRPr lang="en-US" sz="2400" dirty="0" smtClean="0"/>
          </a:p>
          <a:p>
            <a:endParaRPr lang="en-US" sz="2400" dirty="0"/>
          </a:p>
          <a:p>
            <a:r>
              <a:rPr lang="en-US" sz="2400" dirty="0"/>
              <a:t>10. Without the manufacturer’s involvement, vehicle performance data associated with highly automated systems on vehicles involved in crashes cannot be independently analyzed or verified. </a:t>
            </a:r>
            <a:endParaRPr lang="en-US" sz="2400" dirty="0" smtClean="0"/>
          </a:p>
          <a:p>
            <a:endParaRPr lang="en-US" sz="2400" dirty="0"/>
          </a:p>
          <a:p>
            <a:r>
              <a:rPr lang="en-US" sz="2400" dirty="0"/>
              <a:t>11. A standardized set of retrievable data is needed to enable independent assessment of automated vehicle safety and to foster automation system improvements. </a:t>
            </a:r>
          </a:p>
        </p:txBody>
      </p:sp>
      <p:sp>
        <p:nvSpPr>
          <p:cNvPr id="3" name="TextBox 2"/>
          <p:cNvSpPr txBox="1"/>
          <p:nvPr/>
        </p:nvSpPr>
        <p:spPr>
          <a:xfrm>
            <a:off x="381000" y="228600"/>
            <a:ext cx="6248400" cy="1200329"/>
          </a:xfrm>
          <a:prstGeom prst="rect">
            <a:avLst/>
          </a:prstGeom>
          <a:noFill/>
        </p:spPr>
        <p:txBody>
          <a:bodyPr wrap="square" rtlCol="0">
            <a:spAutoFit/>
          </a:bodyPr>
          <a:lstStyle/>
          <a:p>
            <a:r>
              <a:rPr lang="en-US" sz="3600" dirty="0" smtClean="0"/>
              <a:t>NTSB Findings               September 12, 2017</a:t>
            </a:r>
            <a:endParaRPr lang="en-US" sz="3600" dirty="0"/>
          </a:p>
        </p:txBody>
      </p:sp>
    </p:spTree>
    <p:extLst>
      <p:ext uri="{BB962C8B-B14F-4D97-AF65-F5344CB8AC3E}">
        <p14:creationId xmlns:p14="http://schemas.microsoft.com/office/powerpoint/2010/main" val="3483086461"/>
      </p:ext>
    </p:extLst>
  </p:cSld>
  <p:clrMapOvr>
    <a:masterClrMapping/>
  </p:clrMapOvr>
  <p:transition advClick="0" advTm="2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457200"/>
            <a:ext cx="3238500" cy="1257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533400" y="2057400"/>
            <a:ext cx="8077200" cy="1754326"/>
          </a:xfrm>
          <a:prstGeom prst="rect">
            <a:avLst/>
          </a:prstGeom>
        </p:spPr>
        <p:txBody>
          <a:bodyPr wrap="square">
            <a:spAutoFit/>
          </a:bodyPr>
          <a:lstStyle/>
          <a:p>
            <a:r>
              <a:rPr lang="en-US" sz="3600" b="1" dirty="0">
                <a:solidFill>
                  <a:schemeClr val="bg1"/>
                </a:solidFill>
              </a:rPr>
              <a:t>Tesla Introduces ‘Substantial Improvements’ to Autopilot</a:t>
            </a:r>
          </a:p>
          <a:p>
            <a:r>
              <a:rPr lang="en-US" sz="3600" b="1" dirty="0">
                <a:solidFill>
                  <a:schemeClr val="bg1"/>
                </a:solidFill>
              </a:rPr>
              <a:t>By </a:t>
            </a:r>
            <a:r>
              <a:rPr lang="en-US" sz="3600" b="1" dirty="0">
                <a:solidFill>
                  <a:schemeClr val="bg1"/>
                </a:solidFill>
                <a:hlinkClick r:id="rId4" tooltip="Posts by Dana Hull"/>
              </a:rPr>
              <a:t>Dana Hull</a:t>
            </a:r>
            <a:r>
              <a:rPr lang="en-US" sz="3600" b="1" dirty="0">
                <a:solidFill>
                  <a:schemeClr val="bg1"/>
                </a:solidFill>
              </a:rPr>
              <a:t> | September 12, 2016 </a:t>
            </a:r>
          </a:p>
        </p:txBody>
      </p:sp>
      <p:sp>
        <p:nvSpPr>
          <p:cNvPr id="3" name="TextBox 2"/>
          <p:cNvSpPr txBox="1"/>
          <p:nvPr/>
        </p:nvSpPr>
        <p:spPr>
          <a:xfrm>
            <a:off x="762000" y="4419600"/>
            <a:ext cx="7239000" cy="2062103"/>
          </a:xfrm>
          <a:prstGeom prst="rect">
            <a:avLst/>
          </a:prstGeom>
          <a:noFill/>
        </p:spPr>
        <p:txBody>
          <a:bodyPr wrap="square" rtlCol="0">
            <a:spAutoFit/>
          </a:bodyPr>
          <a:lstStyle/>
          <a:p>
            <a:r>
              <a:rPr lang="en-US" sz="3200" dirty="0" smtClean="0">
                <a:solidFill>
                  <a:schemeClr val="bg1"/>
                </a:solidFill>
              </a:rPr>
              <a:t>Radar images vs. optical camera images</a:t>
            </a:r>
          </a:p>
          <a:p>
            <a:endParaRPr lang="en-US" sz="3200" dirty="0">
              <a:solidFill>
                <a:schemeClr val="bg1"/>
              </a:solidFill>
            </a:endParaRPr>
          </a:p>
          <a:p>
            <a:r>
              <a:rPr lang="en-US" sz="3200" dirty="0" smtClean="0">
                <a:solidFill>
                  <a:schemeClr val="bg1"/>
                </a:solidFill>
              </a:rPr>
              <a:t>Positive control when Driver ignores warnings</a:t>
            </a:r>
            <a:endParaRPr lang="en-US" sz="3200" dirty="0">
              <a:solidFill>
                <a:schemeClr val="bg1"/>
              </a:solidFill>
            </a:endParaRPr>
          </a:p>
        </p:txBody>
      </p:sp>
    </p:spTree>
    <p:extLst>
      <p:ext uri="{BB962C8B-B14F-4D97-AF65-F5344CB8AC3E}">
        <p14:creationId xmlns:p14="http://schemas.microsoft.com/office/powerpoint/2010/main" val="3135304677"/>
      </p:ext>
    </p:extLst>
  </p:cSld>
  <p:clrMapOvr>
    <a:masterClrMapping/>
  </p:clrMapOvr>
  <p:transition advClick="0" advTm="20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161" y="228600"/>
            <a:ext cx="8229600" cy="914400"/>
          </a:xfrm>
        </p:spPr>
        <p:txBody>
          <a:bodyPr/>
          <a:lstStyle/>
          <a:p>
            <a:pPr algn="l"/>
            <a:r>
              <a:rPr lang="en-US" dirty="0" smtClean="0">
                <a:solidFill>
                  <a:srgbClr val="C00000"/>
                </a:solidFill>
              </a:rPr>
              <a:t>It’s All Over The News…….</a:t>
            </a:r>
            <a:endParaRPr lang="en-US" dirty="0">
              <a:solidFill>
                <a:srgbClr val="C00000"/>
              </a:solidFill>
            </a:endParaRP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0866560">
            <a:off x="175869" y="1738939"/>
            <a:ext cx="4628561" cy="11959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66427" y="4091399"/>
            <a:ext cx="3844173" cy="7449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832493">
            <a:off x="4759293" y="1339770"/>
            <a:ext cx="4316407" cy="10948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778" y="3273946"/>
            <a:ext cx="4418814" cy="3604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58398" y="2336901"/>
            <a:ext cx="4572000" cy="793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29235" y="142129"/>
            <a:ext cx="2086165" cy="12233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8600" y="1074115"/>
            <a:ext cx="3667027" cy="5826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519538" y="2733766"/>
            <a:ext cx="1523231" cy="7295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232975" y="5942721"/>
            <a:ext cx="5692216" cy="891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501300" y="3285734"/>
            <a:ext cx="4604992" cy="6067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40" name="Picture 16"/>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463592" y="5077461"/>
            <a:ext cx="4680409" cy="6700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136335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81000"/>
            <a:ext cx="8915399" cy="647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7285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52400" y="-1066800"/>
            <a:ext cx="9525000" cy="792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2546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3408734"/>
            <a:ext cx="3886200" cy="258391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38600" y="152400"/>
            <a:ext cx="4710730" cy="2286000"/>
          </a:xfrm>
          <a:prstGeom prst="rect">
            <a:avLst/>
          </a:prstGeom>
          <a:ln>
            <a:noFill/>
          </a:ln>
          <a:effectLst>
            <a:outerShdw blurRad="292100" dist="139700" dir="2700000" algn="tl" rotWithShape="0">
              <a:srgbClr val="333333">
                <a:alpha val="65000"/>
              </a:srgbClr>
            </a:outerShdw>
          </a:effectLst>
        </p:spPr>
      </p:pic>
      <p:pic>
        <p:nvPicPr>
          <p:cNvPr id="4" name="Content Placeholder 3"/>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397783" y="914400"/>
            <a:ext cx="4106155" cy="230716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43928" y="2971800"/>
            <a:ext cx="4500073" cy="24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08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3400" y="533400"/>
            <a:ext cx="7992533"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511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0"/>
            <a:ext cx="9601200" cy="7018145"/>
          </a:xfrm>
          <a:prstGeom prst="rect">
            <a:avLst/>
          </a:prstGeom>
          <a:ln>
            <a:noFill/>
          </a:ln>
          <a:effectLst>
            <a:outerShdw blurRad="190500" algn="tl" rotWithShape="0">
              <a:srgbClr val="000000">
                <a:alpha val="70000"/>
              </a:srgbClr>
            </a:outerShdw>
          </a:effectLst>
        </p:spPr>
      </p:pic>
      <p:sp>
        <p:nvSpPr>
          <p:cNvPr id="2" name="Rectangle 1"/>
          <p:cNvSpPr/>
          <p:nvPr/>
        </p:nvSpPr>
        <p:spPr>
          <a:xfrm>
            <a:off x="2286000" y="3105835"/>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106566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85800" y="762000"/>
            <a:ext cx="7232540" cy="4525963"/>
          </a:xfrm>
        </p:spPr>
      </p:pic>
    </p:spTree>
    <p:extLst>
      <p:ext uri="{BB962C8B-B14F-4D97-AF65-F5344CB8AC3E}">
        <p14:creationId xmlns:p14="http://schemas.microsoft.com/office/powerpoint/2010/main" val="122662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amanda-boyd.com/wp-content/uploads/2013/12/MA-DESIGN-SMART-CAR-UX-Risks_Page_10-1024x768.jpg"/>
          <p:cNvPicPr>
            <a:picLocks noChangeAspect="1" noChangeArrowheads="1"/>
          </p:cNvPicPr>
          <p:nvPr/>
        </p:nvPicPr>
        <p:blipFill>
          <a:blip r:embed="rId2" cstate="print"/>
          <a:srcRect/>
          <a:stretch>
            <a:fillRect/>
          </a:stretch>
        </p:blipFill>
        <p:spPr bwMode="auto">
          <a:xfrm>
            <a:off x="457200" y="342900"/>
            <a:ext cx="8458200" cy="6343650"/>
          </a:xfrm>
          <a:prstGeom prst="rect">
            <a:avLst/>
          </a:prstGeom>
          <a:noFill/>
        </p:spPr>
      </p:pic>
    </p:spTree>
  </p:cSld>
  <p:clrMapOvr>
    <a:masterClrMapping/>
  </p:clrMapOvr>
  <p:transition advClick="0" advTm="2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9600" y="381000"/>
            <a:ext cx="4419600" cy="5524501"/>
          </a:xfrm>
          <a:prstGeom prst="rect">
            <a:avLst/>
          </a:prstGeom>
          <a:ln w="3175">
            <a:solidFill>
              <a:schemeClr val="tx1"/>
            </a:solidFill>
          </a:ln>
          <a:effectLst>
            <a:outerShdw blurRad="292100" dist="139700" dir="2700000" algn="tl" rotWithShape="0">
              <a:srgbClr val="333333">
                <a:alpha val="65000"/>
              </a:srgbClr>
            </a:outerShdw>
          </a:effectLst>
        </p:spPr>
      </p:pic>
      <p:sp>
        <p:nvSpPr>
          <p:cNvPr id="2" name="Rectangle 1"/>
          <p:cNvSpPr/>
          <p:nvPr/>
        </p:nvSpPr>
        <p:spPr>
          <a:xfrm>
            <a:off x="5181600" y="1143000"/>
            <a:ext cx="3581400" cy="3416320"/>
          </a:xfrm>
          <a:prstGeom prst="rect">
            <a:avLst/>
          </a:prstGeom>
        </p:spPr>
        <p:txBody>
          <a:bodyPr wrap="square">
            <a:spAutoFit/>
          </a:bodyPr>
          <a:lstStyle/>
          <a:p>
            <a:pPr lvl="0"/>
            <a:r>
              <a:rPr lang="en-US" b="1" dirty="0">
                <a:solidFill>
                  <a:schemeClr val="tx2"/>
                </a:solidFill>
                <a:effectLst>
                  <a:outerShdw blurRad="38100" dist="38100" dir="2700000" algn="tl">
                    <a:srgbClr val="000000">
                      <a:alpha val="43137"/>
                    </a:srgbClr>
                  </a:outerShdw>
                </a:effectLst>
                <a:latin typeface="Calibri" panose="020F0502020204030204" pitchFamily="34" charset="0"/>
              </a:rPr>
              <a:t>“</a:t>
            </a:r>
            <a:r>
              <a:rPr lang="en-US" b="1" dirty="0">
                <a:solidFill>
                  <a:srgbClr val="92D050"/>
                </a:solidFill>
                <a:effectLst>
                  <a:outerShdw blurRad="38100" dist="38100" dir="2700000" algn="tl">
                    <a:srgbClr val="000000">
                      <a:alpha val="43137"/>
                    </a:srgbClr>
                  </a:outerShdw>
                </a:effectLst>
                <a:latin typeface="Britannic Bold" panose="020B0903060703020204" pitchFamily="34" charset="0"/>
              </a:rPr>
              <a:t>What</a:t>
            </a:r>
            <a:r>
              <a:rPr lang="en-US" b="1" dirty="0">
                <a:solidFill>
                  <a:schemeClr val="tx2"/>
                </a:solidFill>
                <a:effectLst>
                  <a:outerShdw blurRad="38100" dist="38100" dir="2700000" algn="tl">
                    <a:srgbClr val="000000">
                      <a:alpha val="43137"/>
                    </a:srgbClr>
                  </a:outerShdw>
                </a:effectLst>
                <a:latin typeface="Calibri" panose="020F0502020204030204" pitchFamily="34" charset="0"/>
              </a:rPr>
              <a:t>” do we need to do as public safety professionals to reduce the risks of a cyber attack?</a:t>
            </a:r>
          </a:p>
          <a:p>
            <a:r>
              <a:rPr lang="en-US" b="1" dirty="0">
                <a:solidFill>
                  <a:schemeClr val="tx2"/>
                </a:solidFill>
                <a:effectLst>
                  <a:outerShdw blurRad="38100" dist="38100" dir="2700000" algn="tl">
                    <a:srgbClr val="000000">
                      <a:alpha val="43137"/>
                    </a:srgbClr>
                  </a:outerShdw>
                </a:effectLst>
                <a:latin typeface="Calibri" panose="020F0502020204030204" pitchFamily="34" charset="0"/>
              </a:rPr>
              <a:t> </a:t>
            </a:r>
          </a:p>
          <a:p>
            <a:pPr lvl="0"/>
            <a:r>
              <a:rPr lang="en-US" b="1" dirty="0">
                <a:solidFill>
                  <a:schemeClr val="tx2"/>
                </a:solidFill>
                <a:effectLst>
                  <a:outerShdw blurRad="38100" dist="38100" dir="2700000" algn="tl">
                    <a:srgbClr val="000000">
                      <a:alpha val="43137"/>
                    </a:srgbClr>
                  </a:outerShdw>
                </a:effectLst>
                <a:latin typeface="Calibri" panose="020F0502020204030204" pitchFamily="34" charset="0"/>
              </a:rPr>
              <a:t>“</a:t>
            </a:r>
            <a:r>
              <a:rPr lang="en-US" b="1" dirty="0">
                <a:solidFill>
                  <a:srgbClr val="FFC000"/>
                </a:solidFill>
                <a:effectLst>
                  <a:outerShdw blurRad="38100" dist="38100" dir="2700000" algn="tl">
                    <a:srgbClr val="000000">
                      <a:alpha val="43137"/>
                    </a:srgbClr>
                  </a:outerShdw>
                </a:effectLst>
                <a:latin typeface="Britannic Bold" panose="020B0903060703020204" pitchFamily="34" charset="0"/>
              </a:rPr>
              <a:t>What</a:t>
            </a:r>
            <a:r>
              <a:rPr lang="en-US" b="1" dirty="0">
                <a:solidFill>
                  <a:schemeClr val="tx2"/>
                </a:solidFill>
                <a:effectLst>
                  <a:outerShdw blurRad="38100" dist="38100" dir="2700000" algn="tl">
                    <a:srgbClr val="000000">
                      <a:alpha val="43137"/>
                    </a:srgbClr>
                  </a:outerShdw>
                </a:effectLst>
                <a:latin typeface="Calibri" panose="020F0502020204030204" pitchFamily="34" charset="0"/>
              </a:rPr>
              <a:t>” training protocols do we need in place to make certain our personnel can identify a cyber attack if/when it occurs?</a:t>
            </a:r>
          </a:p>
          <a:p>
            <a:r>
              <a:rPr lang="en-US" b="1" dirty="0">
                <a:solidFill>
                  <a:schemeClr val="tx2"/>
                </a:solidFill>
                <a:effectLst>
                  <a:outerShdw blurRad="38100" dist="38100" dir="2700000" algn="tl">
                    <a:srgbClr val="000000">
                      <a:alpha val="43137"/>
                    </a:srgbClr>
                  </a:outerShdw>
                </a:effectLst>
                <a:latin typeface="Calibri" panose="020F0502020204030204" pitchFamily="34" charset="0"/>
              </a:rPr>
              <a:t> </a:t>
            </a:r>
          </a:p>
          <a:p>
            <a:pPr lvl="0"/>
            <a:r>
              <a:rPr lang="en-US" b="1" dirty="0">
                <a:solidFill>
                  <a:schemeClr val="tx2"/>
                </a:solidFill>
                <a:effectLst>
                  <a:outerShdw blurRad="38100" dist="38100" dir="2700000" algn="tl">
                    <a:srgbClr val="000000">
                      <a:alpha val="43137"/>
                    </a:srgbClr>
                  </a:outerShdw>
                </a:effectLst>
                <a:latin typeface="Calibri" panose="020F0502020204030204" pitchFamily="34" charset="0"/>
              </a:rPr>
              <a:t>“</a:t>
            </a:r>
            <a:r>
              <a:rPr lang="en-US" b="1" dirty="0">
                <a:solidFill>
                  <a:srgbClr val="00B0F0"/>
                </a:solidFill>
                <a:effectLst>
                  <a:outerShdw blurRad="38100" dist="38100" dir="2700000" algn="tl">
                    <a:srgbClr val="000000">
                      <a:alpha val="43137"/>
                    </a:srgbClr>
                  </a:outerShdw>
                </a:effectLst>
                <a:latin typeface="Britannic Bold" panose="020B0903060703020204" pitchFamily="34" charset="0"/>
              </a:rPr>
              <a:t>What</a:t>
            </a:r>
            <a:r>
              <a:rPr lang="en-US" b="1" dirty="0">
                <a:solidFill>
                  <a:schemeClr val="tx2"/>
                </a:solidFill>
                <a:effectLst>
                  <a:outerShdw blurRad="38100" dist="38100" dir="2700000" algn="tl">
                    <a:srgbClr val="000000">
                      <a:alpha val="43137"/>
                    </a:srgbClr>
                  </a:outerShdw>
                </a:effectLst>
                <a:latin typeface="Calibri" panose="020F0502020204030204" pitchFamily="34" charset="0"/>
              </a:rPr>
              <a:t>” practices do we need to add to our personnel’s existing safety vehicle checks?</a:t>
            </a:r>
          </a:p>
        </p:txBody>
      </p:sp>
    </p:spTree>
    <p:extLst>
      <p:ext uri="{BB962C8B-B14F-4D97-AF65-F5344CB8AC3E}">
        <p14:creationId xmlns:p14="http://schemas.microsoft.com/office/powerpoint/2010/main" val="139706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8534400" cy="4343400"/>
          </a:xfrm>
        </p:spPr>
        <p:txBody>
          <a:bodyPr>
            <a:noAutofit/>
          </a:bodyPr>
          <a:lstStyle/>
          <a:p>
            <a:r>
              <a:rPr lang="en-US" sz="3200" dirty="0" smtClean="0">
                <a:solidFill>
                  <a:schemeClr val="tx1"/>
                </a:solidFill>
              </a:rPr>
              <a:t>Assess the possibility of cyber-attack.</a:t>
            </a:r>
            <a:br>
              <a:rPr lang="en-US" sz="3200" dirty="0" smtClean="0">
                <a:solidFill>
                  <a:schemeClr val="tx1"/>
                </a:solidFill>
              </a:rPr>
            </a:br>
            <a:r>
              <a:rPr lang="en-US" sz="3200" dirty="0">
                <a:solidFill>
                  <a:schemeClr val="tx1"/>
                </a:solidFill>
              </a:rPr>
              <a:t/>
            </a:r>
            <a:br>
              <a:rPr lang="en-US" sz="3200" dirty="0">
                <a:solidFill>
                  <a:schemeClr val="tx1"/>
                </a:solidFill>
              </a:rPr>
            </a:br>
            <a:r>
              <a:rPr lang="en-US" sz="3200" dirty="0" smtClean="0">
                <a:solidFill>
                  <a:schemeClr val="tx1"/>
                </a:solidFill>
              </a:rPr>
              <a:t>Ensure the security of police vehicle fleets.</a:t>
            </a:r>
            <a:br>
              <a:rPr lang="en-US" sz="3200" dirty="0" smtClean="0">
                <a:solidFill>
                  <a:schemeClr val="tx1"/>
                </a:solidFill>
              </a:rPr>
            </a:br>
            <a:r>
              <a:rPr lang="en-US" sz="3200" dirty="0" smtClean="0">
                <a:solidFill>
                  <a:schemeClr val="tx1"/>
                </a:solidFill>
              </a:rPr>
              <a:t/>
            </a:r>
            <a:br>
              <a:rPr lang="en-US" sz="3200" dirty="0" smtClean="0">
                <a:solidFill>
                  <a:schemeClr val="tx1"/>
                </a:solidFill>
              </a:rPr>
            </a:br>
            <a:r>
              <a:rPr lang="en-US" sz="3200" dirty="0" smtClean="0">
                <a:solidFill>
                  <a:schemeClr val="tx1"/>
                </a:solidFill>
              </a:rPr>
              <a:t>Develop a forensic capability  to examine and analyze a vehicle at the scene of an incident.</a:t>
            </a:r>
            <a:r>
              <a:rPr lang="en-US" sz="3200" dirty="0">
                <a:solidFill>
                  <a:schemeClr val="tx1"/>
                </a:solidFill>
              </a:rPr>
              <a:t/>
            </a:r>
            <a:br>
              <a:rPr lang="en-US" sz="3200" dirty="0">
                <a:solidFill>
                  <a:schemeClr val="tx1"/>
                </a:solidFill>
              </a:rPr>
            </a:br>
            <a:r>
              <a:rPr lang="en-US" sz="3200" dirty="0" smtClean="0">
                <a:solidFill>
                  <a:schemeClr val="tx1"/>
                </a:solidFill>
              </a:rPr>
              <a:t/>
            </a:r>
            <a:br>
              <a:rPr lang="en-US" sz="3200" dirty="0" smtClean="0">
                <a:solidFill>
                  <a:schemeClr val="tx1"/>
                </a:solidFill>
              </a:rPr>
            </a:br>
            <a:r>
              <a:rPr lang="en-US" sz="3200" dirty="0" smtClean="0">
                <a:solidFill>
                  <a:schemeClr val="tx1"/>
                </a:solidFill>
              </a:rPr>
              <a:t/>
            </a:r>
            <a:br>
              <a:rPr lang="en-US" sz="3200" dirty="0" smtClean="0">
                <a:solidFill>
                  <a:schemeClr val="tx1"/>
                </a:solidFill>
              </a:rPr>
            </a:br>
            <a:r>
              <a:rPr lang="en-US" sz="3200" dirty="0" smtClean="0">
                <a:solidFill>
                  <a:schemeClr val="tx1"/>
                </a:solidFill>
              </a:rPr>
              <a:t/>
            </a:r>
            <a:br>
              <a:rPr lang="en-US" sz="3200" dirty="0" smtClean="0">
                <a:solidFill>
                  <a:schemeClr val="tx1"/>
                </a:solidFill>
              </a:rPr>
            </a:br>
            <a:endParaRPr lang="en-US" sz="3200" dirty="0">
              <a:solidFill>
                <a:schemeClr val="tx1"/>
              </a:solidFill>
            </a:endParaRPr>
          </a:p>
        </p:txBody>
      </p:sp>
      <p:sp>
        <p:nvSpPr>
          <p:cNvPr id="3" name="Text Placeholder 2"/>
          <p:cNvSpPr>
            <a:spLocks noGrp="1"/>
          </p:cNvSpPr>
          <p:nvPr>
            <p:ph type="body" idx="1"/>
          </p:nvPr>
        </p:nvSpPr>
        <p:spPr>
          <a:xfrm>
            <a:off x="1066800" y="381001"/>
            <a:ext cx="6629400" cy="1142999"/>
          </a:xfrm>
        </p:spPr>
        <p:txBody>
          <a:bodyPr>
            <a:noAutofit/>
          </a:bodyPr>
          <a:lstStyle/>
          <a:p>
            <a:pPr algn="ctr"/>
            <a:r>
              <a:rPr lang="en-US" sz="3200" dirty="0" smtClean="0"/>
              <a:t>Virginia State Police</a:t>
            </a:r>
          </a:p>
          <a:p>
            <a:pPr algn="ctr"/>
            <a:r>
              <a:rPr lang="en-US" sz="3200" dirty="0" smtClean="0"/>
              <a:t>Cybersecurity Requirements</a:t>
            </a:r>
            <a:endParaRPr lang="en-US" sz="3200" dirty="0"/>
          </a:p>
        </p:txBody>
      </p:sp>
    </p:spTree>
    <p:extLst>
      <p:ext uri="{BB962C8B-B14F-4D97-AF65-F5344CB8AC3E}">
        <p14:creationId xmlns:p14="http://schemas.microsoft.com/office/powerpoint/2010/main" val="33217286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Phases – 90 Days</a:t>
            </a:r>
            <a:endParaRPr lang="en-US" dirty="0"/>
          </a:p>
        </p:txBody>
      </p:sp>
      <p:sp>
        <p:nvSpPr>
          <p:cNvPr id="3" name="Content Placeholder 2"/>
          <p:cNvSpPr>
            <a:spLocks noGrp="1"/>
          </p:cNvSpPr>
          <p:nvPr>
            <p:ph idx="1"/>
          </p:nvPr>
        </p:nvSpPr>
        <p:spPr/>
        <p:txBody>
          <a:bodyPr/>
          <a:lstStyle/>
          <a:p>
            <a:r>
              <a:rPr lang="en-US" dirty="0" smtClean="0"/>
              <a:t>Phase I – Assessment / Study</a:t>
            </a:r>
          </a:p>
          <a:p>
            <a:endParaRPr lang="en-US" dirty="0"/>
          </a:p>
          <a:p>
            <a:r>
              <a:rPr lang="en-US" dirty="0" smtClean="0"/>
              <a:t>Phase II – Attacks</a:t>
            </a:r>
          </a:p>
          <a:p>
            <a:endParaRPr lang="en-US" dirty="0"/>
          </a:p>
          <a:p>
            <a:r>
              <a:rPr lang="en-US" dirty="0" smtClean="0"/>
              <a:t>Phase III – Solutions / Forensics</a:t>
            </a:r>
          </a:p>
          <a:p>
            <a:endParaRPr lang="en-US" dirty="0"/>
          </a:p>
          <a:p>
            <a:r>
              <a:rPr lang="en-US" dirty="0" smtClean="0"/>
              <a:t>Phase IV - Documentation </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24675" y="3962400"/>
            <a:ext cx="2219325" cy="2633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2124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fontScale="90000"/>
          </a:bodyPr>
          <a:lstStyle/>
          <a:p>
            <a:r>
              <a:rPr lang="en-US" dirty="0" smtClean="0"/>
              <a:t>Cars Now Contain Lots of </a:t>
            </a:r>
            <a:r>
              <a:rPr lang="en-US" smtClean="0"/>
              <a:t>Cyber Attack Access </a:t>
            </a:r>
            <a:r>
              <a:rPr lang="en-US" dirty="0" smtClean="0"/>
              <a:t>Paths</a:t>
            </a:r>
            <a:endParaRPr lang="en-US" dirty="0"/>
          </a:p>
        </p:txBody>
      </p:sp>
      <p:pic>
        <p:nvPicPr>
          <p:cNvPr id="1126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619" t="9524" r="6428" b="16095"/>
          <a:stretch/>
        </p:blipFill>
        <p:spPr bwMode="auto">
          <a:xfrm>
            <a:off x="152400" y="1559778"/>
            <a:ext cx="8915400" cy="48219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371527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82125"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99668080"/>
      </p:ext>
    </p:extLst>
  </p:cSld>
  <p:clrMapOvr>
    <a:masterClrMapping/>
  </p:clrMapOvr>
  <p:transition advClick="0" advTm="20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rry.davis\Desktop\IACP Technology Conference\20150806_164137_resized_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800" y="457200"/>
            <a:ext cx="5620958" cy="22098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jerry.davis\Desktop\IACP Technology Conference\IMG_20150415_14243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362200"/>
            <a:ext cx="38100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jerry.davis\Desktop\IACP Technology Conference\IMG_20150415_14435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3400" y="2743200"/>
            <a:ext cx="4192540" cy="3352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4546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jerry.davis\Desktop\IACP Technology Conference\20150806_164118_resized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504994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31534643"/>
              </p:ext>
            </p:extLst>
          </p:nvPr>
        </p:nvGraphicFramePr>
        <p:xfrm>
          <a:off x="76200" y="76200"/>
          <a:ext cx="8991600" cy="6742214"/>
        </p:xfrm>
        <a:graphic>
          <a:graphicData uri="http://schemas.openxmlformats.org/drawingml/2006/table">
            <a:tbl>
              <a:tblPr firstRow="1" firstCol="1" bandRow="1">
                <a:tableStyleId>{5C22544A-7EE6-4342-B048-85BDC9FD1C3A}</a:tableStyleId>
              </a:tblPr>
              <a:tblGrid>
                <a:gridCol w="2710703"/>
                <a:gridCol w="2479301"/>
                <a:gridCol w="3801596"/>
              </a:tblGrid>
              <a:tr h="457200">
                <a:tc>
                  <a:txBody>
                    <a:bodyPr/>
                    <a:lstStyle/>
                    <a:p>
                      <a:pPr marL="0" marR="0" algn="ctr">
                        <a:lnSpc>
                          <a:spcPct val="115000"/>
                        </a:lnSpc>
                        <a:spcBef>
                          <a:spcPts val="0"/>
                        </a:spcBef>
                        <a:spcAft>
                          <a:spcPts val="0"/>
                        </a:spcAft>
                      </a:pPr>
                      <a:r>
                        <a:rPr lang="en-US" sz="1800" u="sng" dirty="0">
                          <a:effectLst/>
                        </a:rPr>
                        <a:t>VEHICLE </a:t>
                      </a:r>
                      <a:r>
                        <a:rPr lang="en-US" sz="1800" u="sng" dirty="0" smtClean="0">
                          <a:effectLst/>
                        </a:rPr>
                        <a:t>ATTACK</a:t>
                      </a:r>
                    </a:p>
                    <a:p>
                      <a:pPr marL="0" marR="0" algn="ctr">
                        <a:lnSpc>
                          <a:spcPct val="115000"/>
                        </a:lnSpc>
                        <a:spcBef>
                          <a:spcPts val="0"/>
                        </a:spcBef>
                        <a:spcAft>
                          <a:spcPts val="0"/>
                        </a:spcAft>
                      </a:pPr>
                      <a:endParaRPr lang="en-US" sz="500" dirty="0">
                        <a:effectLst/>
                        <a:latin typeface="Calibri"/>
                        <a:ea typeface="Calibri"/>
                        <a:cs typeface="Times New Roman"/>
                      </a:endParaRPr>
                    </a:p>
                  </a:txBody>
                  <a:tcPr marL="54909" marR="54909" marT="0" marB="0" anchor="b"/>
                </a:tc>
                <a:tc>
                  <a:txBody>
                    <a:bodyPr/>
                    <a:lstStyle/>
                    <a:p>
                      <a:pPr marL="0" marR="0" algn="ctr">
                        <a:lnSpc>
                          <a:spcPct val="115000"/>
                        </a:lnSpc>
                        <a:spcBef>
                          <a:spcPts val="0"/>
                        </a:spcBef>
                        <a:spcAft>
                          <a:spcPts val="0"/>
                        </a:spcAft>
                      </a:pPr>
                      <a:r>
                        <a:rPr lang="en-US" sz="1800" u="sng" dirty="0" smtClean="0">
                          <a:effectLst/>
                        </a:rPr>
                        <a:t>ACTION</a:t>
                      </a:r>
                    </a:p>
                    <a:p>
                      <a:pPr marL="0" marR="0" algn="ctr">
                        <a:lnSpc>
                          <a:spcPct val="115000"/>
                        </a:lnSpc>
                        <a:spcBef>
                          <a:spcPts val="0"/>
                        </a:spcBef>
                        <a:spcAft>
                          <a:spcPts val="0"/>
                        </a:spcAft>
                      </a:pPr>
                      <a:endParaRPr lang="en-US" sz="500" dirty="0">
                        <a:effectLst/>
                        <a:latin typeface="Calibri"/>
                        <a:ea typeface="Calibri"/>
                        <a:cs typeface="Times New Roman"/>
                      </a:endParaRPr>
                    </a:p>
                  </a:txBody>
                  <a:tcPr marL="54909" marR="54909" marT="0" marB="0" anchor="b"/>
                </a:tc>
                <a:tc>
                  <a:txBody>
                    <a:bodyPr/>
                    <a:lstStyle/>
                    <a:p>
                      <a:pPr marL="0" marR="0" algn="ctr">
                        <a:lnSpc>
                          <a:spcPct val="115000"/>
                        </a:lnSpc>
                        <a:spcBef>
                          <a:spcPts val="0"/>
                        </a:spcBef>
                        <a:spcAft>
                          <a:spcPts val="0"/>
                        </a:spcAft>
                      </a:pPr>
                      <a:r>
                        <a:rPr lang="en-US" sz="1800" u="sng" dirty="0" smtClean="0">
                          <a:effectLst/>
                        </a:rPr>
                        <a:t>CONSEQUENCE</a:t>
                      </a:r>
                    </a:p>
                    <a:p>
                      <a:pPr marL="0" marR="0" algn="ctr">
                        <a:lnSpc>
                          <a:spcPct val="115000"/>
                        </a:lnSpc>
                        <a:spcBef>
                          <a:spcPts val="0"/>
                        </a:spcBef>
                        <a:spcAft>
                          <a:spcPts val="0"/>
                        </a:spcAft>
                      </a:pPr>
                      <a:endParaRPr lang="en-US" sz="500" dirty="0">
                        <a:effectLst/>
                        <a:latin typeface="Calibri"/>
                        <a:ea typeface="Calibri"/>
                        <a:cs typeface="Times New Roman"/>
                      </a:endParaRPr>
                    </a:p>
                  </a:txBody>
                  <a:tcPr marL="54909" marR="54909" marT="0" marB="0" anchor="b"/>
                </a:tc>
              </a:tr>
              <a:tr h="636510">
                <a:tc>
                  <a:txBody>
                    <a:bodyPr/>
                    <a:lstStyle/>
                    <a:p>
                      <a:pPr marL="0" marR="0">
                        <a:lnSpc>
                          <a:spcPct val="115000"/>
                        </a:lnSpc>
                        <a:spcBef>
                          <a:spcPts val="0"/>
                        </a:spcBef>
                        <a:spcAft>
                          <a:spcPts val="0"/>
                        </a:spcAft>
                      </a:pPr>
                      <a:r>
                        <a:rPr lang="en-US" sz="1400">
                          <a:effectLst/>
                        </a:rPr>
                        <a:t>Uncontrolled acceleration to limit</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Loss of control</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Potential for accident/injury/death to Trooper or civilians</a:t>
                      </a:r>
                      <a:endParaRPr lang="en-US" sz="1400" dirty="0">
                        <a:effectLst/>
                        <a:latin typeface="Calibri"/>
                        <a:ea typeface="Calibri"/>
                        <a:cs typeface="Times New Roman"/>
                      </a:endParaRPr>
                    </a:p>
                  </a:txBody>
                  <a:tcPr marL="54909" marR="54909" marT="0" marB="0" anchor="b"/>
                </a:tc>
              </a:tr>
              <a:tr h="543104">
                <a:tc>
                  <a:txBody>
                    <a:bodyPr/>
                    <a:lstStyle/>
                    <a:p>
                      <a:pPr marL="0" marR="0">
                        <a:lnSpc>
                          <a:spcPct val="115000"/>
                        </a:lnSpc>
                        <a:spcBef>
                          <a:spcPts val="0"/>
                        </a:spcBef>
                        <a:spcAft>
                          <a:spcPts val="0"/>
                        </a:spcAft>
                      </a:pPr>
                      <a:r>
                        <a:rPr lang="en-US" sz="1400" dirty="0">
                          <a:effectLst/>
                        </a:rPr>
                        <a:t>Disengagement of brakes</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Loss of control</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Potential for accident/injury/death to Trooper or civilians</a:t>
                      </a:r>
                      <a:endParaRPr lang="en-US" sz="1400" dirty="0">
                        <a:effectLst/>
                        <a:latin typeface="Calibri"/>
                        <a:ea typeface="Calibri"/>
                        <a:cs typeface="Times New Roman"/>
                      </a:endParaRPr>
                    </a:p>
                  </a:txBody>
                  <a:tcPr marL="54909" marR="54909" marT="0" marB="0" anchor="b"/>
                </a:tc>
              </a:tr>
              <a:tr h="543104">
                <a:tc>
                  <a:txBody>
                    <a:bodyPr/>
                    <a:lstStyle/>
                    <a:p>
                      <a:pPr marL="0" marR="0">
                        <a:lnSpc>
                          <a:spcPct val="115000"/>
                        </a:lnSpc>
                        <a:spcBef>
                          <a:spcPts val="0"/>
                        </a:spcBef>
                        <a:spcAft>
                          <a:spcPts val="0"/>
                        </a:spcAft>
                      </a:pPr>
                      <a:r>
                        <a:rPr lang="en-US" sz="1400" dirty="0">
                          <a:effectLst/>
                        </a:rPr>
                        <a:t>Asymmetrical braking</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Loss of control</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Potential for accident/injury/death to Trooper or civilians</a:t>
                      </a:r>
                      <a:endParaRPr lang="en-US" sz="1400" dirty="0">
                        <a:effectLst/>
                        <a:latin typeface="Calibri"/>
                        <a:ea typeface="Calibri"/>
                        <a:cs typeface="Times New Roman"/>
                      </a:endParaRPr>
                    </a:p>
                  </a:txBody>
                  <a:tcPr marL="54909" marR="54909" marT="0" marB="0" anchor="b"/>
                </a:tc>
              </a:tr>
              <a:tr h="543104">
                <a:tc>
                  <a:txBody>
                    <a:bodyPr/>
                    <a:lstStyle/>
                    <a:p>
                      <a:pPr marL="0" marR="0">
                        <a:lnSpc>
                          <a:spcPct val="115000"/>
                        </a:lnSpc>
                        <a:spcBef>
                          <a:spcPts val="0"/>
                        </a:spcBef>
                        <a:spcAft>
                          <a:spcPts val="0"/>
                        </a:spcAft>
                      </a:pPr>
                      <a:r>
                        <a:rPr lang="en-US" sz="1400">
                          <a:effectLst/>
                        </a:rPr>
                        <a:t>Deployment of airbag at speed</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Loss of control</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Potential for accident/injury/death to Trooper or civilians</a:t>
                      </a:r>
                      <a:endParaRPr lang="en-US" sz="1400" dirty="0">
                        <a:effectLst/>
                        <a:latin typeface="Calibri"/>
                        <a:ea typeface="Calibri"/>
                        <a:cs typeface="Times New Roman"/>
                      </a:endParaRPr>
                    </a:p>
                  </a:txBody>
                  <a:tcPr marL="54909" marR="54909" marT="0" marB="0" anchor="b"/>
                </a:tc>
              </a:tr>
              <a:tr h="543104">
                <a:tc>
                  <a:txBody>
                    <a:bodyPr/>
                    <a:lstStyle/>
                    <a:p>
                      <a:pPr marL="0" marR="0">
                        <a:lnSpc>
                          <a:spcPct val="115000"/>
                        </a:lnSpc>
                        <a:spcBef>
                          <a:spcPts val="0"/>
                        </a:spcBef>
                        <a:spcAft>
                          <a:spcPts val="0"/>
                        </a:spcAft>
                      </a:pPr>
                      <a:r>
                        <a:rPr lang="en-US" sz="1400">
                          <a:effectLst/>
                        </a:rPr>
                        <a:t>Cancellation of all lighting (external &amp; internal) at night</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Loss of control</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Potential for accident/injury/death to Trooper or civilians</a:t>
                      </a:r>
                      <a:endParaRPr lang="en-US" sz="1400" dirty="0">
                        <a:effectLst/>
                        <a:latin typeface="Calibri"/>
                        <a:ea typeface="Calibri"/>
                        <a:cs typeface="Times New Roman"/>
                      </a:endParaRPr>
                    </a:p>
                  </a:txBody>
                  <a:tcPr marL="54909" marR="54909" marT="0" marB="0" anchor="b"/>
                </a:tc>
              </a:tr>
              <a:tr h="520801">
                <a:tc>
                  <a:txBody>
                    <a:bodyPr/>
                    <a:lstStyle/>
                    <a:p>
                      <a:pPr marL="0" marR="0">
                        <a:lnSpc>
                          <a:spcPct val="115000"/>
                        </a:lnSpc>
                        <a:spcBef>
                          <a:spcPts val="0"/>
                        </a:spcBef>
                        <a:spcAft>
                          <a:spcPts val="0"/>
                        </a:spcAft>
                      </a:pPr>
                      <a:r>
                        <a:rPr lang="en-US" sz="1400" dirty="0">
                          <a:effectLst/>
                        </a:rPr>
                        <a:t>Transmission operation altered</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Trooper Stops vehicle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Vehicle removed from service, inability to answer calls</a:t>
                      </a:r>
                      <a:endParaRPr lang="en-US" sz="1400">
                        <a:effectLst/>
                        <a:latin typeface="Calibri"/>
                        <a:ea typeface="Calibri"/>
                        <a:cs typeface="Times New Roman"/>
                      </a:endParaRPr>
                    </a:p>
                  </a:txBody>
                  <a:tcPr marL="54909" marR="54909" marT="0" marB="0" anchor="b"/>
                </a:tc>
              </a:tr>
              <a:tr h="683761">
                <a:tc>
                  <a:txBody>
                    <a:bodyPr/>
                    <a:lstStyle/>
                    <a:p>
                      <a:pPr marL="0" marR="0">
                        <a:lnSpc>
                          <a:spcPct val="115000"/>
                        </a:lnSpc>
                        <a:spcBef>
                          <a:spcPts val="0"/>
                        </a:spcBef>
                        <a:spcAft>
                          <a:spcPts val="0"/>
                        </a:spcAft>
                      </a:pPr>
                      <a:r>
                        <a:rPr lang="en-US" sz="1400">
                          <a:effectLst/>
                        </a:rPr>
                        <a:t>Alter RPM,Throttle, Timing settings</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Trooper Stops vehicle</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Inability to answer calls for service, vehicle submitted for maintenance</a:t>
                      </a:r>
                      <a:endParaRPr lang="en-US" sz="1400" dirty="0">
                        <a:effectLst/>
                        <a:latin typeface="Calibri"/>
                        <a:ea typeface="Calibri"/>
                        <a:cs typeface="Times New Roman"/>
                      </a:endParaRPr>
                    </a:p>
                  </a:txBody>
                  <a:tcPr marL="54909" marR="54909" marT="0" marB="0" anchor="b"/>
                </a:tc>
              </a:tr>
              <a:tr h="683761">
                <a:tc>
                  <a:txBody>
                    <a:bodyPr/>
                    <a:lstStyle/>
                    <a:p>
                      <a:pPr marL="0" marR="0">
                        <a:lnSpc>
                          <a:spcPct val="115000"/>
                        </a:lnSpc>
                        <a:spcBef>
                          <a:spcPts val="0"/>
                        </a:spcBef>
                        <a:spcAft>
                          <a:spcPts val="0"/>
                        </a:spcAft>
                      </a:pPr>
                      <a:r>
                        <a:rPr lang="en-US" sz="1400">
                          <a:effectLst/>
                        </a:rPr>
                        <a:t>Disengage Electronic Stability Control</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Trooper Stops vehicle</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Inability to answer calls for service, vehicle submitted for maintenance</a:t>
                      </a:r>
                      <a:endParaRPr lang="en-US" sz="1400" dirty="0">
                        <a:effectLst/>
                        <a:latin typeface="Calibri"/>
                        <a:ea typeface="Calibri"/>
                        <a:cs typeface="Times New Roman"/>
                      </a:endParaRPr>
                    </a:p>
                  </a:txBody>
                  <a:tcPr marL="54909" marR="54909" marT="0" marB="0" anchor="b"/>
                </a:tc>
              </a:tr>
              <a:tr h="520801">
                <a:tc>
                  <a:txBody>
                    <a:bodyPr/>
                    <a:lstStyle/>
                    <a:p>
                      <a:pPr marL="0" marR="0">
                        <a:lnSpc>
                          <a:spcPct val="115000"/>
                        </a:lnSpc>
                        <a:spcBef>
                          <a:spcPts val="0"/>
                        </a:spcBef>
                        <a:spcAft>
                          <a:spcPts val="0"/>
                        </a:spcAft>
                      </a:pPr>
                      <a:r>
                        <a:rPr lang="en-US" sz="1400">
                          <a:effectLst/>
                        </a:rPr>
                        <a:t>Disengage ABS system</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Warning Light illuminated</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No action required immediately, submitted for service</a:t>
                      </a:r>
                      <a:endParaRPr lang="en-US" sz="1400" dirty="0">
                        <a:effectLst/>
                        <a:latin typeface="Calibri"/>
                        <a:ea typeface="Calibri"/>
                        <a:cs typeface="Times New Roman"/>
                      </a:endParaRPr>
                    </a:p>
                  </a:txBody>
                  <a:tcPr marL="54909" marR="54909" marT="0" marB="0" anchor="b"/>
                </a:tc>
              </a:tr>
              <a:tr h="523860">
                <a:tc>
                  <a:txBody>
                    <a:bodyPr/>
                    <a:lstStyle/>
                    <a:p>
                      <a:pPr marL="0" marR="0">
                        <a:lnSpc>
                          <a:spcPct val="115000"/>
                        </a:lnSpc>
                        <a:spcBef>
                          <a:spcPts val="0"/>
                        </a:spcBef>
                        <a:spcAft>
                          <a:spcPts val="0"/>
                        </a:spcAft>
                      </a:pPr>
                      <a:r>
                        <a:rPr lang="en-US" sz="1400">
                          <a:effectLst/>
                        </a:rPr>
                        <a:t>Shutoff engine no restart</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Vehicle stops</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Vehicle towed for service, inability to answer calls</a:t>
                      </a:r>
                      <a:endParaRPr lang="en-US" sz="1400" dirty="0">
                        <a:effectLst/>
                        <a:latin typeface="Calibri"/>
                        <a:ea typeface="Calibri"/>
                        <a:cs typeface="Times New Roman"/>
                      </a:endParaRPr>
                    </a:p>
                  </a:txBody>
                  <a:tcPr marL="54909" marR="54909" marT="0" marB="0" anchor="b"/>
                </a:tc>
              </a:tr>
              <a:tr h="543104">
                <a:tc>
                  <a:txBody>
                    <a:bodyPr/>
                    <a:lstStyle/>
                    <a:p>
                      <a:pPr marL="0" marR="0">
                        <a:lnSpc>
                          <a:spcPct val="115000"/>
                        </a:lnSpc>
                        <a:spcBef>
                          <a:spcPts val="0"/>
                        </a:spcBef>
                        <a:spcAft>
                          <a:spcPts val="0"/>
                        </a:spcAft>
                      </a:pPr>
                      <a:r>
                        <a:rPr lang="en-US" sz="1400">
                          <a:effectLst/>
                        </a:rPr>
                        <a:t>Prevent engine from turning off or starting</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None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Vehicle removed from service, inability to answer calls</a:t>
                      </a:r>
                      <a:endParaRPr lang="en-US" sz="1400" dirty="0">
                        <a:effectLst/>
                        <a:latin typeface="Calibri"/>
                        <a:ea typeface="Calibri"/>
                        <a:cs typeface="Times New Roman"/>
                      </a:endParaRPr>
                    </a:p>
                  </a:txBody>
                  <a:tcPr marL="54909" marR="54909" marT="0" marB="0" anchor="b"/>
                </a:tc>
              </a:tr>
            </a:tbl>
          </a:graphicData>
        </a:graphic>
      </p:graphicFrame>
    </p:spTree>
    <p:extLst>
      <p:ext uri="{BB962C8B-B14F-4D97-AF65-F5344CB8AC3E}">
        <p14:creationId xmlns:p14="http://schemas.microsoft.com/office/powerpoint/2010/main" val="316387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97398478"/>
              </p:ext>
            </p:extLst>
          </p:nvPr>
        </p:nvGraphicFramePr>
        <p:xfrm>
          <a:off x="95435" y="3"/>
          <a:ext cx="8972365" cy="6754852"/>
        </p:xfrm>
        <a:graphic>
          <a:graphicData uri="http://schemas.openxmlformats.org/drawingml/2006/table">
            <a:tbl>
              <a:tblPr firstRow="1" firstCol="1" bandRow="1">
                <a:tableStyleId>{5C22544A-7EE6-4342-B048-85BDC9FD1C3A}</a:tableStyleId>
              </a:tblPr>
              <a:tblGrid>
                <a:gridCol w="2704904"/>
                <a:gridCol w="2473997"/>
                <a:gridCol w="3793464"/>
              </a:tblGrid>
              <a:tr h="312865">
                <a:tc>
                  <a:txBody>
                    <a:bodyPr/>
                    <a:lstStyle/>
                    <a:p>
                      <a:pPr marL="0" marR="0" algn="ctr">
                        <a:lnSpc>
                          <a:spcPct val="115000"/>
                        </a:lnSpc>
                        <a:spcBef>
                          <a:spcPts val="0"/>
                        </a:spcBef>
                        <a:spcAft>
                          <a:spcPts val="0"/>
                        </a:spcAft>
                      </a:pPr>
                      <a:r>
                        <a:rPr lang="en-US" sz="1800" u="sng" dirty="0">
                          <a:effectLst/>
                        </a:rPr>
                        <a:t>VEHICLE </a:t>
                      </a:r>
                      <a:r>
                        <a:rPr lang="en-US" sz="1800" u="sng" dirty="0" smtClean="0">
                          <a:effectLst/>
                        </a:rPr>
                        <a:t>ATTACK</a:t>
                      </a:r>
                    </a:p>
                    <a:p>
                      <a:pPr marL="0" marR="0" algn="ctr">
                        <a:lnSpc>
                          <a:spcPct val="115000"/>
                        </a:lnSpc>
                        <a:spcBef>
                          <a:spcPts val="0"/>
                        </a:spcBef>
                        <a:spcAft>
                          <a:spcPts val="0"/>
                        </a:spcAft>
                      </a:pPr>
                      <a:endParaRPr lang="en-US" sz="500" dirty="0">
                        <a:effectLst/>
                        <a:latin typeface="Calibri"/>
                        <a:ea typeface="Calibri"/>
                        <a:cs typeface="Times New Roman"/>
                      </a:endParaRPr>
                    </a:p>
                  </a:txBody>
                  <a:tcPr marL="54909" marR="54909" marT="0" marB="0" anchor="b"/>
                </a:tc>
                <a:tc>
                  <a:txBody>
                    <a:bodyPr/>
                    <a:lstStyle/>
                    <a:p>
                      <a:pPr marL="0" marR="0" algn="ctr">
                        <a:lnSpc>
                          <a:spcPct val="115000"/>
                        </a:lnSpc>
                        <a:spcBef>
                          <a:spcPts val="0"/>
                        </a:spcBef>
                        <a:spcAft>
                          <a:spcPts val="0"/>
                        </a:spcAft>
                      </a:pPr>
                      <a:r>
                        <a:rPr lang="en-US" sz="1800" u="sng" dirty="0" smtClean="0">
                          <a:effectLst/>
                        </a:rPr>
                        <a:t>ACTION</a:t>
                      </a:r>
                    </a:p>
                    <a:p>
                      <a:pPr marL="0" marR="0" algn="ctr">
                        <a:lnSpc>
                          <a:spcPct val="115000"/>
                        </a:lnSpc>
                        <a:spcBef>
                          <a:spcPts val="0"/>
                        </a:spcBef>
                        <a:spcAft>
                          <a:spcPts val="0"/>
                        </a:spcAft>
                      </a:pPr>
                      <a:endParaRPr lang="en-US" sz="500" dirty="0">
                        <a:effectLst/>
                        <a:latin typeface="Calibri"/>
                        <a:ea typeface="Calibri"/>
                        <a:cs typeface="Times New Roman"/>
                      </a:endParaRPr>
                    </a:p>
                  </a:txBody>
                  <a:tcPr marL="54909" marR="54909" marT="0" marB="0" anchor="b"/>
                </a:tc>
                <a:tc>
                  <a:txBody>
                    <a:bodyPr/>
                    <a:lstStyle/>
                    <a:p>
                      <a:pPr marL="0" marR="0" algn="ctr">
                        <a:lnSpc>
                          <a:spcPct val="115000"/>
                        </a:lnSpc>
                        <a:spcBef>
                          <a:spcPts val="0"/>
                        </a:spcBef>
                        <a:spcAft>
                          <a:spcPts val="0"/>
                        </a:spcAft>
                      </a:pPr>
                      <a:r>
                        <a:rPr lang="en-US" sz="1800" u="sng" dirty="0" smtClean="0">
                          <a:effectLst/>
                        </a:rPr>
                        <a:t>CONSEQUENCE</a:t>
                      </a:r>
                    </a:p>
                    <a:p>
                      <a:pPr marL="0" marR="0" algn="ctr">
                        <a:lnSpc>
                          <a:spcPct val="115000"/>
                        </a:lnSpc>
                        <a:spcBef>
                          <a:spcPts val="0"/>
                        </a:spcBef>
                        <a:spcAft>
                          <a:spcPts val="0"/>
                        </a:spcAft>
                      </a:pPr>
                      <a:endParaRPr lang="en-US" sz="500" dirty="0">
                        <a:effectLst/>
                        <a:latin typeface="Calibri"/>
                        <a:ea typeface="Calibri"/>
                        <a:cs typeface="Times New Roman"/>
                      </a:endParaRPr>
                    </a:p>
                  </a:txBody>
                  <a:tcPr marL="54909" marR="54909" marT="0" marB="0" anchor="b"/>
                </a:tc>
              </a:tr>
              <a:tr h="739899">
                <a:tc>
                  <a:txBody>
                    <a:bodyPr/>
                    <a:lstStyle/>
                    <a:p>
                      <a:pPr marL="0" marR="0">
                        <a:lnSpc>
                          <a:spcPct val="115000"/>
                        </a:lnSpc>
                        <a:spcBef>
                          <a:spcPts val="0"/>
                        </a:spcBef>
                        <a:spcAft>
                          <a:spcPts val="0"/>
                        </a:spcAft>
                      </a:pPr>
                      <a:r>
                        <a:rPr lang="en-US" sz="1400" dirty="0">
                          <a:effectLst/>
                        </a:rPr>
                        <a:t>Instrument panel: Falsify readings</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Trooper Stops vehicle</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No traffic enforcement activity, removed from service</a:t>
                      </a:r>
                      <a:endParaRPr lang="en-US" sz="1400" dirty="0">
                        <a:effectLst/>
                        <a:latin typeface="Calibri"/>
                        <a:ea typeface="Calibri"/>
                        <a:cs typeface="Times New Roman"/>
                      </a:endParaRPr>
                    </a:p>
                  </a:txBody>
                  <a:tcPr marL="54909" marR="54909" marT="0" marB="0" anchor="b"/>
                </a:tc>
              </a:tr>
              <a:tr h="658736">
                <a:tc>
                  <a:txBody>
                    <a:bodyPr/>
                    <a:lstStyle/>
                    <a:p>
                      <a:pPr marL="0" marR="0">
                        <a:lnSpc>
                          <a:spcPct val="115000"/>
                        </a:lnSpc>
                        <a:spcBef>
                          <a:spcPts val="0"/>
                        </a:spcBef>
                        <a:spcAft>
                          <a:spcPts val="0"/>
                        </a:spcAft>
                      </a:pPr>
                      <a:r>
                        <a:rPr lang="en-US" sz="1400" dirty="0">
                          <a:effectLst/>
                        </a:rPr>
                        <a:t>Door Locks activated continuously</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None</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Inability to answer calls for service, vehicle submitted for maintenance</a:t>
                      </a:r>
                      <a:endParaRPr lang="en-US" sz="1400" dirty="0">
                        <a:effectLst/>
                        <a:latin typeface="Calibri"/>
                        <a:ea typeface="Calibri"/>
                        <a:cs typeface="Times New Roman"/>
                      </a:endParaRPr>
                    </a:p>
                  </a:txBody>
                  <a:tcPr marL="54909" marR="54909" marT="0" marB="0" anchor="b"/>
                </a:tc>
              </a:tr>
              <a:tr h="533400">
                <a:tc>
                  <a:txBody>
                    <a:bodyPr/>
                    <a:lstStyle/>
                    <a:p>
                      <a:pPr marL="0" marR="0">
                        <a:lnSpc>
                          <a:spcPct val="115000"/>
                        </a:lnSpc>
                        <a:spcBef>
                          <a:spcPts val="0"/>
                        </a:spcBef>
                        <a:spcAft>
                          <a:spcPts val="0"/>
                        </a:spcAft>
                      </a:pPr>
                      <a:r>
                        <a:rPr lang="en-US" sz="1400">
                          <a:effectLst/>
                        </a:rPr>
                        <a:t>Unlock Doors</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Attempt to secure vehicle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Theft of firearms, radio, and other equipment</a:t>
                      </a:r>
                      <a:endParaRPr lang="en-US" sz="1400" dirty="0">
                        <a:effectLst/>
                        <a:latin typeface="Calibri"/>
                        <a:ea typeface="Calibri"/>
                        <a:cs typeface="Times New Roman"/>
                      </a:endParaRPr>
                    </a:p>
                  </a:txBody>
                  <a:tcPr marL="54909" marR="54909" marT="0" marB="0" anchor="b"/>
                </a:tc>
              </a:tr>
              <a:tr h="533400">
                <a:tc>
                  <a:txBody>
                    <a:bodyPr/>
                    <a:lstStyle/>
                    <a:p>
                      <a:pPr marL="0" marR="0">
                        <a:lnSpc>
                          <a:spcPct val="115000"/>
                        </a:lnSpc>
                        <a:spcBef>
                          <a:spcPts val="0"/>
                        </a:spcBef>
                        <a:spcAft>
                          <a:spcPts val="0"/>
                        </a:spcAft>
                      </a:pPr>
                      <a:r>
                        <a:rPr lang="en-US" sz="1400">
                          <a:effectLst/>
                        </a:rPr>
                        <a:t>Unlock Trunk</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Attempt to secure vehicle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Theft of firearms, radio, and other equipment</a:t>
                      </a:r>
                      <a:endParaRPr lang="en-US" sz="1400">
                        <a:effectLst/>
                        <a:latin typeface="Calibri"/>
                        <a:ea typeface="Calibri"/>
                        <a:cs typeface="Times New Roman"/>
                      </a:endParaRPr>
                    </a:p>
                  </a:txBody>
                  <a:tcPr marL="54909" marR="54909" marT="0" marB="0" anchor="b"/>
                </a:tc>
              </a:tr>
              <a:tr h="533400">
                <a:tc>
                  <a:txBody>
                    <a:bodyPr/>
                    <a:lstStyle/>
                    <a:p>
                      <a:pPr marL="0" marR="0">
                        <a:lnSpc>
                          <a:spcPct val="115000"/>
                        </a:lnSpc>
                        <a:spcBef>
                          <a:spcPts val="0"/>
                        </a:spcBef>
                        <a:spcAft>
                          <a:spcPts val="0"/>
                        </a:spcAft>
                      </a:pPr>
                      <a:r>
                        <a:rPr lang="en-US" sz="1400">
                          <a:effectLst/>
                        </a:rPr>
                        <a:t>Lower windows</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Attempt to secure vehicle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Theft of property, possible damage from elements</a:t>
                      </a:r>
                      <a:endParaRPr lang="en-US" sz="1400" dirty="0">
                        <a:effectLst/>
                        <a:latin typeface="Calibri"/>
                        <a:ea typeface="Calibri"/>
                        <a:cs typeface="Times New Roman"/>
                      </a:endParaRPr>
                    </a:p>
                  </a:txBody>
                  <a:tcPr marL="54909" marR="54909" marT="0" marB="0" anchor="b"/>
                </a:tc>
              </a:tr>
              <a:tr h="533400">
                <a:tc>
                  <a:txBody>
                    <a:bodyPr/>
                    <a:lstStyle/>
                    <a:p>
                      <a:pPr marL="0" marR="0">
                        <a:lnSpc>
                          <a:spcPct val="115000"/>
                        </a:lnSpc>
                        <a:spcBef>
                          <a:spcPts val="0"/>
                        </a:spcBef>
                        <a:spcAft>
                          <a:spcPts val="0"/>
                        </a:spcAft>
                      </a:pPr>
                      <a:r>
                        <a:rPr lang="en-US" sz="1400" dirty="0">
                          <a:effectLst/>
                        </a:rPr>
                        <a:t>Horn Blows continuously</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Remove vehicle from service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Inability to answer calls for service, vehicle submitted for maintenance</a:t>
                      </a:r>
                      <a:endParaRPr lang="en-US" sz="1400" dirty="0">
                        <a:effectLst/>
                        <a:latin typeface="Calibri"/>
                        <a:ea typeface="Calibri"/>
                        <a:cs typeface="Times New Roman"/>
                      </a:endParaRPr>
                    </a:p>
                  </a:txBody>
                  <a:tcPr marL="54909" marR="54909" marT="0" marB="0" anchor="b"/>
                </a:tc>
              </a:tr>
              <a:tr h="789064">
                <a:tc>
                  <a:txBody>
                    <a:bodyPr/>
                    <a:lstStyle/>
                    <a:p>
                      <a:pPr marL="0" marR="0">
                        <a:lnSpc>
                          <a:spcPct val="115000"/>
                        </a:lnSpc>
                        <a:spcBef>
                          <a:spcPts val="0"/>
                        </a:spcBef>
                        <a:spcAft>
                          <a:spcPts val="0"/>
                        </a:spcAft>
                      </a:pPr>
                      <a:r>
                        <a:rPr lang="en-US" sz="1400" dirty="0">
                          <a:effectLst/>
                        </a:rPr>
                        <a:t>Heat / Air conditioning activated continuously</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Remove vehicle from service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Inability to answer calls for service, vehicle submitted for maintenance</a:t>
                      </a:r>
                      <a:endParaRPr lang="en-US" sz="1400" dirty="0">
                        <a:effectLst/>
                        <a:latin typeface="Calibri"/>
                        <a:ea typeface="Calibri"/>
                        <a:cs typeface="Times New Roman"/>
                      </a:endParaRPr>
                    </a:p>
                  </a:txBody>
                  <a:tcPr marL="54909" marR="54909" marT="0" marB="0" anchor="b"/>
                </a:tc>
              </a:tr>
              <a:tr h="762000">
                <a:tc>
                  <a:txBody>
                    <a:bodyPr/>
                    <a:lstStyle/>
                    <a:p>
                      <a:pPr marL="0" marR="0">
                        <a:lnSpc>
                          <a:spcPct val="115000"/>
                        </a:lnSpc>
                        <a:spcBef>
                          <a:spcPts val="0"/>
                        </a:spcBef>
                        <a:spcAft>
                          <a:spcPts val="0"/>
                        </a:spcAft>
                      </a:pPr>
                      <a:r>
                        <a:rPr lang="en-US" sz="1400">
                          <a:effectLst/>
                        </a:rPr>
                        <a:t>Car Radio On with increase volume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a:effectLst/>
                        </a:rPr>
                        <a:t>Remove vehicle from service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Inability to answer calls for service, vehicle submitted for maintenance</a:t>
                      </a:r>
                      <a:endParaRPr lang="en-US" sz="1400" dirty="0">
                        <a:effectLst/>
                        <a:latin typeface="Calibri"/>
                        <a:ea typeface="Calibri"/>
                        <a:cs typeface="Times New Roman"/>
                      </a:endParaRPr>
                    </a:p>
                  </a:txBody>
                  <a:tcPr marL="54909" marR="54909" marT="0" marB="0" anchor="b"/>
                </a:tc>
              </a:tr>
              <a:tr h="726989">
                <a:tc>
                  <a:txBody>
                    <a:bodyPr/>
                    <a:lstStyle/>
                    <a:p>
                      <a:pPr marL="0" marR="0">
                        <a:lnSpc>
                          <a:spcPct val="115000"/>
                        </a:lnSpc>
                        <a:spcBef>
                          <a:spcPts val="0"/>
                        </a:spcBef>
                        <a:spcAft>
                          <a:spcPts val="0"/>
                        </a:spcAft>
                      </a:pPr>
                      <a:r>
                        <a:rPr lang="en-US" sz="1400">
                          <a:effectLst/>
                        </a:rPr>
                        <a:t>Wiper / Washer activated continuously</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Remove vehicle from service</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Inability to answer calls for service, vehicle submitted for maintenance</a:t>
                      </a:r>
                      <a:endParaRPr lang="en-US" sz="1400" dirty="0">
                        <a:effectLst/>
                        <a:latin typeface="Calibri"/>
                        <a:ea typeface="Calibri"/>
                        <a:cs typeface="Times New Roman"/>
                      </a:endParaRPr>
                    </a:p>
                  </a:txBody>
                  <a:tcPr marL="54909" marR="54909" marT="0" marB="0" anchor="b"/>
                </a:tc>
              </a:tr>
              <a:tr h="541466">
                <a:tc>
                  <a:txBody>
                    <a:bodyPr/>
                    <a:lstStyle/>
                    <a:p>
                      <a:pPr marL="0" marR="0">
                        <a:lnSpc>
                          <a:spcPct val="115000"/>
                        </a:lnSpc>
                        <a:spcBef>
                          <a:spcPts val="0"/>
                        </a:spcBef>
                        <a:spcAft>
                          <a:spcPts val="0"/>
                        </a:spcAft>
                      </a:pPr>
                      <a:r>
                        <a:rPr lang="en-US" sz="1400">
                          <a:effectLst/>
                        </a:rPr>
                        <a:t>Wiping Code</a:t>
                      </a:r>
                      <a:endParaRPr lang="en-US" sz="140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None</a:t>
                      </a:r>
                      <a:endParaRPr lang="en-US" sz="1400" dirty="0">
                        <a:effectLst/>
                        <a:latin typeface="Calibri"/>
                        <a:ea typeface="Calibri"/>
                        <a:cs typeface="Times New Roman"/>
                      </a:endParaRPr>
                    </a:p>
                  </a:txBody>
                  <a:tcPr marL="54909" marR="54909" marT="0" marB="0" anchor="b"/>
                </a:tc>
                <a:tc>
                  <a:txBody>
                    <a:bodyPr/>
                    <a:lstStyle/>
                    <a:p>
                      <a:pPr marL="0" marR="0">
                        <a:lnSpc>
                          <a:spcPct val="115000"/>
                        </a:lnSpc>
                        <a:spcBef>
                          <a:spcPts val="0"/>
                        </a:spcBef>
                        <a:spcAft>
                          <a:spcPts val="0"/>
                        </a:spcAft>
                      </a:pPr>
                      <a:r>
                        <a:rPr lang="en-US" sz="1400" dirty="0">
                          <a:effectLst/>
                        </a:rPr>
                        <a:t>No Forensic Investigation capability</a:t>
                      </a:r>
                      <a:endParaRPr lang="en-US" sz="1400" dirty="0">
                        <a:effectLst/>
                        <a:latin typeface="Calibri"/>
                        <a:ea typeface="Calibri"/>
                        <a:cs typeface="Times New Roman"/>
                      </a:endParaRPr>
                    </a:p>
                  </a:txBody>
                  <a:tcPr marL="54909" marR="54909" marT="0" marB="0" anchor="b"/>
                </a:tc>
              </a:tr>
            </a:tbl>
          </a:graphicData>
        </a:graphic>
      </p:graphicFrame>
    </p:spTree>
    <p:extLst>
      <p:ext uri="{BB962C8B-B14F-4D97-AF65-F5344CB8AC3E}">
        <p14:creationId xmlns:p14="http://schemas.microsoft.com/office/powerpoint/2010/main" val="5767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212845597"/>
              </p:ext>
            </p:extLst>
          </p:nvPr>
        </p:nvGraphicFramePr>
        <p:xfrm>
          <a:off x="871535" y="1295400"/>
          <a:ext cx="6977065" cy="3429000"/>
        </p:xfrm>
        <a:graphic>
          <a:graphicData uri="http://schemas.openxmlformats.org/presentationml/2006/ole">
            <mc:AlternateContent xmlns:mc="http://schemas.openxmlformats.org/markup-compatibility/2006">
              <mc:Choice xmlns:v="urn:schemas-microsoft-com:vml" Requires="v">
                <p:oleObj spid="_x0000_s2095" name="Packager Shell Object" showAsIcon="1" r:id="rId3" imgW="1396080" imgH="685800" progId="Package">
                  <p:embed/>
                </p:oleObj>
              </mc:Choice>
              <mc:Fallback>
                <p:oleObj name="Packager Shell Object" showAsIcon="1" r:id="rId3" imgW="1396080" imgH="68580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5" y="1295400"/>
                        <a:ext cx="6977065"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52400" y="6553200"/>
            <a:ext cx="7515399" cy="369332"/>
          </a:xfrm>
          <a:prstGeom prst="rect">
            <a:avLst/>
          </a:prstGeom>
          <a:noFill/>
        </p:spPr>
        <p:txBody>
          <a:bodyPr wrap="none" rtlCol="0">
            <a:spAutoFit/>
          </a:bodyPr>
          <a:lstStyle/>
          <a:p>
            <a:r>
              <a:rPr lang="en-US" dirty="0"/>
              <a:t>Sources: CB Insights, McKinsey, Google Search, BCG, Economist, WEF, </a:t>
            </a:r>
            <a:r>
              <a:rPr lang="en-US" dirty="0" err="1"/>
              <a:t>Statista</a:t>
            </a:r>
            <a:r>
              <a:rPr lang="en-US" dirty="0"/>
              <a:t>.</a:t>
            </a:r>
          </a:p>
        </p:txBody>
      </p:sp>
    </p:spTree>
    <p:extLst>
      <p:ext uri="{BB962C8B-B14F-4D97-AF65-F5344CB8AC3E}">
        <p14:creationId xmlns:p14="http://schemas.microsoft.com/office/powerpoint/2010/main" val="1864727340"/>
      </p:ext>
    </p:extLst>
  </p:cSld>
  <p:clrMapOvr>
    <a:masterClrMapping/>
  </p:clrMapOvr>
  <p:transition advClick="0" advTm="2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u="sng" dirty="0"/>
              <a:t>Recommendations</a:t>
            </a:r>
            <a:br>
              <a:rPr lang="en-US" u="sng" dirty="0"/>
            </a:br>
            <a:endParaRPr lang="en-US" u="sng" dirty="0"/>
          </a:p>
        </p:txBody>
      </p:sp>
      <p:sp>
        <p:nvSpPr>
          <p:cNvPr id="3" name="Content Placeholder 2"/>
          <p:cNvSpPr>
            <a:spLocks noGrp="1"/>
          </p:cNvSpPr>
          <p:nvPr>
            <p:ph idx="1"/>
          </p:nvPr>
        </p:nvSpPr>
        <p:spPr/>
        <p:txBody>
          <a:bodyPr>
            <a:normAutofit lnSpcReduction="10000"/>
          </a:bodyPr>
          <a:lstStyle/>
          <a:p>
            <a:r>
              <a:rPr lang="en-US" dirty="0"/>
              <a:t>Public Safety personnel should currently receive annual training on cyber awareness. </a:t>
            </a:r>
            <a:endParaRPr lang="en-US" dirty="0" smtClean="0"/>
          </a:p>
          <a:p>
            <a:endParaRPr lang="en-US" dirty="0"/>
          </a:p>
          <a:p>
            <a:pPr marL="36576" indent="0">
              <a:buNone/>
            </a:pPr>
            <a:endParaRPr lang="en-US" dirty="0" smtClean="0"/>
          </a:p>
          <a:p>
            <a:r>
              <a:rPr lang="en-US" dirty="0"/>
              <a:t>Cyber awareness should now include physical systems – police cars, bomb robots, UAV’s, </a:t>
            </a:r>
            <a:r>
              <a:rPr lang="en-US" dirty="0" smtClean="0"/>
              <a:t>GPS, LPR’s, radio systems, body cams, etc</a:t>
            </a:r>
            <a:r>
              <a:rPr lang="en-US" dirty="0"/>
              <a:t>….</a:t>
            </a:r>
            <a:br>
              <a:rPr lang="en-US" dirty="0"/>
            </a:br>
            <a:r>
              <a:rPr lang="en-US" dirty="0"/>
              <a:t/>
            </a:r>
            <a:br>
              <a:rPr lang="en-US" dirty="0"/>
            </a:br>
            <a:endParaRPr lang="en-US" dirty="0"/>
          </a:p>
        </p:txBody>
      </p:sp>
    </p:spTree>
    <p:extLst>
      <p:ext uri="{BB962C8B-B14F-4D97-AF65-F5344CB8AC3E}">
        <p14:creationId xmlns:p14="http://schemas.microsoft.com/office/powerpoint/2010/main" val="20466729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u="sng" dirty="0" smtClean="0"/>
              <a:t>Recommendations cont.</a:t>
            </a:r>
            <a:endParaRPr lang="en-US" sz="3600" u="sng" dirty="0"/>
          </a:p>
        </p:txBody>
      </p:sp>
      <p:sp>
        <p:nvSpPr>
          <p:cNvPr id="3" name="Content Placeholder 2"/>
          <p:cNvSpPr>
            <a:spLocks noGrp="1"/>
          </p:cNvSpPr>
          <p:nvPr>
            <p:ph idx="1"/>
          </p:nvPr>
        </p:nvSpPr>
        <p:spPr/>
        <p:txBody>
          <a:bodyPr/>
          <a:lstStyle/>
          <a:p>
            <a:r>
              <a:rPr lang="en-US" dirty="0" smtClean="0"/>
              <a:t>Agency Managers should review / formulate policy for physical inspections of external and internal areas of police vehicles (prior to duty, return from maintenance from 3</a:t>
            </a:r>
            <a:r>
              <a:rPr lang="en-US" baseline="30000" dirty="0" smtClean="0"/>
              <a:t>rd</a:t>
            </a:r>
            <a:r>
              <a:rPr lang="en-US" dirty="0" smtClean="0"/>
              <a:t> party vendors)</a:t>
            </a:r>
          </a:p>
          <a:p>
            <a:r>
              <a:rPr lang="en-US" dirty="0" smtClean="0"/>
              <a:t>Inspect OBD-II port beneath dash, any device attached should be treated as suspicious. Vehicle removed from service until cleared.</a:t>
            </a:r>
            <a:endParaRPr lang="en-US" dirty="0"/>
          </a:p>
        </p:txBody>
      </p:sp>
    </p:spTree>
    <p:extLst>
      <p:ext uri="{BB962C8B-B14F-4D97-AF65-F5344CB8AC3E}">
        <p14:creationId xmlns:p14="http://schemas.microsoft.com/office/powerpoint/2010/main" val="4607005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u="sng" dirty="0"/>
              <a:t>Recommendations cont.</a:t>
            </a:r>
          </a:p>
        </p:txBody>
      </p:sp>
      <p:sp>
        <p:nvSpPr>
          <p:cNvPr id="3" name="Content Placeholder 2"/>
          <p:cNvSpPr>
            <a:spLocks noGrp="1"/>
          </p:cNvSpPr>
          <p:nvPr>
            <p:ph idx="1"/>
          </p:nvPr>
        </p:nvSpPr>
        <p:spPr/>
        <p:txBody>
          <a:bodyPr/>
          <a:lstStyle/>
          <a:p>
            <a:r>
              <a:rPr lang="en-US" dirty="0" smtClean="0"/>
              <a:t>IACP currently in preliminary stages of developing a checklist for use by officers as a general guideline for cybersecurity best practices for physical systems.</a:t>
            </a:r>
          </a:p>
          <a:p>
            <a:pPr marL="36576" indent="0">
              <a:buNone/>
            </a:pPr>
            <a:endParaRPr lang="en-US" dirty="0" smtClean="0"/>
          </a:p>
          <a:p>
            <a:r>
              <a:rPr lang="en-US" dirty="0" smtClean="0"/>
              <a:t>Development of lesson plans and training of personnel during initial and Inservice training to generate cyber awareness.</a:t>
            </a:r>
            <a:endParaRPr lang="en-US" dirty="0"/>
          </a:p>
        </p:txBody>
      </p:sp>
    </p:spTree>
    <p:extLst>
      <p:ext uri="{BB962C8B-B14F-4D97-AF65-F5344CB8AC3E}">
        <p14:creationId xmlns:p14="http://schemas.microsoft.com/office/powerpoint/2010/main" val="13221413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u="sng" dirty="0"/>
              <a:t>Recommendations cont.</a:t>
            </a:r>
          </a:p>
        </p:txBody>
      </p:sp>
      <p:sp>
        <p:nvSpPr>
          <p:cNvPr id="3" name="Content Placeholder 2"/>
          <p:cNvSpPr>
            <a:spLocks noGrp="1"/>
          </p:cNvSpPr>
          <p:nvPr>
            <p:ph idx="1"/>
          </p:nvPr>
        </p:nvSpPr>
        <p:spPr/>
        <p:txBody>
          <a:bodyPr/>
          <a:lstStyle/>
          <a:p>
            <a:r>
              <a:rPr lang="en-US" dirty="0" smtClean="0"/>
              <a:t>The “Cyber Crime Checklist for Police Chiefs” by IACP used as baseline reference tool. Obtained through the IACP Cyber Center.</a:t>
            </a:r>
          </a:p>
          <a:p>
            <a:r>
              <a:rPr lang="en-US" dirty="0" smtClean="0"/>
              <a:t>All agencies should ensure cybersecurity matters are reflected in their public safety mission requirements, and appropriate personnel are designated to maintain SME in the area.</a:t>
            </a:r>
            <a:endParaRPr lang="en-US" dirty="0"/>
          </a:p>
        </p:txBody>
      </p:sp>
    </p:spTree>
    <p:extLst>
      <p:ext uri="{BB962C8B-B14F-4D97-AF65-F5344CB8AC3E}">
        <p14:creationId xmlns:p14="http://schemas.microsoft.com/office/powerpoint/2010/main" val="40830965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u="sng" dirty="0" smtClean="0"/>
              <a:t>Recommendations cont.</a:t>
            </a:r>
            <a:endParaRPr lang="en-US" sz="3600" u="sng" dirty="0"/>
          </a:p>
        </p:txBody>
      </p:sp>
      <p:sp>
        <p:nvSpPr>
          <p:cNvPr id="3" name="Content Placeholder 2"/>
          <p:cNvSpPr>
            <a:spLocks noGrp="1"/>
          </p:cNvSpPr>
          <p:nvPr>
            <p:ph idx="1"/>
          </p:nvPr>
        </p:nvSpPr>
        <p:spPr/>
        <p:txBody>
          <a:bodyPr>
            <a:normAutofit fontScale="92500" lnSpcReduction="10000"/>
          </a:bodyPr>
          <a:lstStyle/>
          <a:p>
            <a:r>
              <a:rPr lang="en-US" dirty="0" smtClean="0"/>
              <a:t>The Society of Automotive Engineers (SAE) has published Standard J3061;</a:t>
            </a:r>
          </a:p>
          <a:p>
            <a:pPr marL="36576" indent="0">
              <a:buNone/>
            </a:pPr>
            <a:endParaRPr lang="en-US" dirty="0" smtClean="0"/>
          </a:p>
          <a:p>
            <a:pPr marL="36576" indent="0">
              <a:buNone/>
            </a:pPr>
            <a:r>
              <a:rPr lang="en-US" dirty="0"/>
              <a:t> </a:t>
            </a:r>
            <a:r>
              <a:rPr lang="en-US" dirty="0" smtClean="0"/>
              <a:t>   </a:t>
            </a:r>
            <a:r>
              <a:rPr lang="en-US" sz="3200" dirty="0" smtClean="0"/>
              <a:t>“Cybersecurity Guidebook for </a:t>
            </a:r>
          </a:p>
          <a:p>
            <a:pPr marL="36576" indent="0">
              <a:buNone/>
            </a:pPr>
            <a:r>
              <a:rPr lang="en-US" sz="3200" dirty="0"/>
              <a:t> </a:t>
            </a:r>
            <a:r>
              <a:rPr lang="en-US" sz="3200" dirty="0" smtClean="0"/>
              <a:t>     Cyber-Physical Systems”</a:t>
            </a:r>
          </a:p>
          <a:p>
            <a:pPr marL="36576" indent="0">
              <a:buNone/>
            </a:pPr>
            <a:endParaRPr lang="en-US" sz="3200" dirty="0" smtClean="0"/>
          </a:p>
          <a:p>
            <a:pPr marL="36576" indent="0">
              <a:buNone/>
            </a:pPr>
            <a:r>
              <a:rPr lang="en-US" dirty="0" smtClean="0"/>
              <a:t>This guide addresses cybersecurity threats and identifies minimum standards necessary to secure vehicle systems.</a:t>
            </a:r>
            <a:endParaRPr lang="en-US" dirty="0"/>
          </a:p>
        </p:txBody>
      </p:sp>
    </p:spTree>
    <p:extLst>
      <p:ext uri="{BB962C8B-B14F-4D97-AF65-F5344CB8AC3E}">
        <p14:creationId xmlns:p14="http://schemas.microsoft.com/office/powerpoint/2010/main" val="6272141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u="sng" dirty="0"/>
              <a:t>Recommendations cont.</a:t>
            </a:r>
          </a:p>
        </p:txBody>
      </p:sp>
      <p:sp>
        <p:nvSpPr>
          <p:cNvPr id="3" name="Content Placeholder 2"/>
          <p:cNvSpPr>
            <a:spLocks noGrp="1"/>
          </p:cNvSpPr>
          <p:nvPr>
            <p:ph idx="1"/>
          </p:nvPr>
        </p:nvSpPr>
        <p:spPr/>
        <p:txBody>
          <a:bodyPr/>
          <a:lstStyle/>
          <a:p>
            <a:r>
              <a:rPr lang="en-US" dirty="0" smtClean="0"/>
              <a:t>Participate in the DHS Government Vehicle Cybersecurity Steering Committee. Bi-monthly teleconferences to develop actionable information on cyber issues for vehicles operated by governmental entities.</a:t>
            </a:r>
          </a:p>
          <a:p>
            <a:endParaRPr lang="en-US" dirty="0" smtClean="0"/>
          </a:p>
          <a:p>
            <a:r>
              <a:rPr lang="en-US" dirty="0" smtClean="0"/>
              <a:t>Review existing criminal statutes for applicability to physical systems.</a:t>
            </a:r>
            <a:endParaRPr lang="en-US" dirty="0"/>
          </a:p>
        </p:txBody>
      </p:sp>
    </p:spTree>
    <p:extLst>
      <p:ext uri="{BB962C8B-B14F-4D97-AF65-F5344CB8AC3E}">
        <p14:creationId xmlns:p14="http://schemas.microsoft.com/office/powerpoint/2010/main" val="23772412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u="sng" dirty="0"/>
              <a:t>Recommendations cont.</a:t>
            </a:r>
          </a:p>
        </p:txBody>
      </p:sp>
      <p:sp>
        <p:nvSpPr>
          <p:cNvPr id="3" name="Content Placeholder 2"/>
          <p:cNvSpPr>
            <a:spLocks noGrp="1"/>
          </p:cNvSpPr>
          <p:nvPr>
            <p:ph idx="1"/>
          </p:nvPr>
        </p:nvSpPr>
        <p:spPr/>
        <p:txBody>
          <a:bodyPr/>
          <a:lstStyle/>
          <a:p>
            <a:r>
              <a:rPr lang="en-US" dirty="0" smtClean="0"/>
              <a:t>Agencies should partner with the automotive industry, public / private cybersecurity companies, and academia to further research and development.</a:t>
            </a:r>
          </a:p>
          <a:p>
            <a:r>
              <a:rPr lang="en-US" dirty="0" smtClean="0"/>
              <a:t>A critical need is for forensic capability at the scene of an incident for data extraction and analysis.</a:t>
            </a:r>
          </a:p>
          <a:p>
            <a:r>
              <a:rPr lang="en-US" dirty="0" smtClean="0"/>
              <a:t>New policy creation regarding cybersecurity.</a:t>
            </a:r>
            <a:endParaRPr lang="en-US" dirty="0"/>
          </a:p>
        </p:txBody>
      </p:sp>
    </p:spTree>
    <p:extLst>
      <p:ext uri="{BB962C8B-B14F-4D97-AF65-F5344CB8AC3E}">
        <p14:creationId xmlns:p14="http://schemas.microsoft.com/office/powerpoint/2010/main" val="3049303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Recommendations cont.</a:t>
            </a:r>
            <a:endParaRPr lang="en-US" dirty="0"/>
          </a:p>
        </p:txBody>
      </p:sp>
      <p:sp>
        <p:nvSpPr>
          <p:cNvPr id="3" name="Content Placeholder 2"/>
          <p:cNvSpPr>
            <a:spLocks noGrp="1"/>
          </p:cNvSpPr>
          <p:nvPr>
            <p:ph idx="1"/>
          </p:nvPr>
        </p:nvSpPr>
        <p:spPr>
          <a:xfrm>
            <a:off x="457200" y="1874837"/>
            <a:ext cx="8229600" cy="4525963"/>
          </a:xfrm>
        </p:spPr>
        <p:txBody>
          <a:bodyPr/>
          <a:lstStyle/>
          <a:p>
            <a:r>
              <a:rPr lang="en-US" dirty="0" smtClean="0"/>
              <a:t>Consider reallocation of current patrol assignments to community policing / emergency response roles</a:t>
            </a:r>
          </a:p>
          <a:p>
            <a:r>
              <a:rPr lang="en-US" dirty="0" smtClean="0"/>
              <a:t>How will reduction in revenue impact services?</a:t>
            </a:r>
          </a:p>
          <a:p>
            <a:r>
              <a:rPr lang="en-US" dirty="0" smtClean="0"/>
              <a:t>Technical vs. Tactical skills</a:t>
            </a:r>
          </a:p>
          <a:p>
            <a:r>
              <a:rPr lang="en-US" dirty="0" smtClean="0"/>
              <a:t>Use of technology as a force multiplier</a:t>
            </a:r>
          </a:p>
          <a:p>
            <a:endParaRPr lang="en-US" dirty="0"/>
          </a:p>
        </p:txBody>
      </p:sp>
    </p:spTree>
    <p:extLst>
      <p:ext uri="{BB962C8B-B14F-4D97-AF65-F5344CB8AC3E}">
        <p14:creationId xmlns:p14="http://schemas.microsoft.com/office/powerpoint/2010/main" val="1029954735"/>
      </p:ext>
    </p:extLst>
  </p:cSld>
  <p:clrMapOvr>
    <a:masterClrMapping/>
  </p:clrMapOvr>
  <p:transition advClick="0" advTm="20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8305800" cy="3124200"/>
          </a:xfrm>
        </p:spPr>
        <p:txBody>
          <a:bodyPr>
            <a:normAutofit fontScale="90000"/>
          </a:bodyPr>
          <a:lstStyle/>
          <a:p>
            <a:r>
              <a:rPr lang="en-US" dirty="0" smtClean="0">
                <a:solidFill>
                  <a:schemeClr val="tx1">
                    <a:lumMod val="85000"/>
                  </a:schemeClr>
                </a:solidFill>
              </a:rPr>
              <a:t>Captain Jerry Davis</a:t>
            </a:r>
            <a:br>
              <a:rPr lang="en-US" dirty="0" smtClean="0">
                <a:solidFill>
                  <a:schemeClr val="tx1">
                    <a:lumMod val="85000"/>
                  </a:schemeClr>
                </a:solidFill>
              </a:rPr>
            </a:br>
            <a:r>
              <a:rPr lang="en-US" dirty="0" smtClean="0">
                <a:solidFill>
                  <a:schemeClr val="tx1">
                    <a:lumMod val="85000"/>
                  </a:schemeClr>
                </a:solidFill>
              </a:rPr>
              <a:t>Virginia State Police</a:t>
            </a:r>
            <a:r>
              <a:rPr lang="en-US" dirty="0">
                <a:solidFill>
                  <a:schemeClr val="tx1">
                    <a:lumMod val="85000"/>
                  </a:schemeClr>
                </a:solidFill>
              </a:rPr>
              <a:t> </a:t>
            </a:r>
            <a:r>
              <a:rPr lang="en-US" dirty="0" smtClean="0">
                <a:solidFill>
                  <a:schemeClr val="tx1">
                    <a:lumMod val="85000"/>
                  </a:schemeClr>
                </a:solidFill>
              </a:rPr>
              <a:t>- Wytheville</a:t>
            </a:r>
            <a:r>
              <a:rPr lang="en-US" dirty="0" smtClean="0"/>
              <a:t/>
            </a:r>
            <a:br>
              <a:rPr lang="en-US" dirty="0" smtClean="0"/>
            </a:br>
            <a:r>
              <a:rPr lang="en-US" dirty="0" smtClean="0">
                <a:solidFill>
                  <a:schemeClr val="bg2">
                    <a:lumMod val="40000"/>
                    <a:lumOff val="60000"/>
                  </a:schemeClr>
                </a:solidFill>
              </a:rPr>
              <a:t>jerry.davis@vsp.virginia.gov</a:t>
            </a:r>
            <a:br>
              <a:rPr lang="en-US" dirty="0" smtClean="0">
                <a:solidFill>
                  <a:schemeClr val="bg2">
                    <a:lumMod val="40000"/>
                    <a:lumOff val="60000"/>
                  </a:schemeClr>
                </a:solidFill>
              </a:rPr>
            </a:br>
            <a:r>
              <a:rPr lang="en-US" dirty="0" smtClean="0">
                <a:solidFill>
                  <a:schemeClr val="bg2">
                    <a:lumMod val="40000"/>
                    <a:lumOff val="60000"/>
                  </a:schemeClr>
                </a:solidFill>
              </a:rPr>
              <a:t>(276) 223-4241</a:t>
            </a:r>
            <a:r>
              <a:rPr lang="en-US" dirty="0" smtClean="0">
                <a:solidFill>
                  <a:schemeClr val="tx1">
                    <a:lumMod val="85000"/>
                  </a:schemeClr>
                </a:solidFill>
              </a:rPr>
              <a:t/>
            </a:r>
            <a:br>
              <a:rPr lang="en-US" dirty="0" smtClean="0">
                <a:solidFill>
                  <a:schemeClr val="tx1">
                    <a:lumMod val="85000"/>
                  </a:schemeClr>
                </a:solidFill>
              </a:rPr>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78603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20" y="0"/>
            <a:ext cx="470535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7930" y="3429000"/>
            <a:ext cx="446607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05473582"/>
      </p:ext>
    </p:extLst>
  </p:cSld>
  <p:clrMapOvr>
    <a:masterClrMapping/>
  </p:clrMapOvr>
  <p:transition advClick="0" advTm="2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1.hdnux.com/photos/10/70/33/2328268/7/628x47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2635" y="457200"/>
            <a:ext cx="8341575" cy="5791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2233</Words>
  <Application>Microsoft Macintosh PowerPoint</Application>
  <PresentationFormat>On-screen Show (4:3)</PresentationFormat>
  <Paragraphs>304</Paragraphs>
  <Slides>78</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5" baseType="lpstr">
      <vt:lpstr>Arial</vt:lpstr>
      <vt:lpstr>Arial Black</vt:lpstr>
      <vt:lpstr>Britannic Bold</vt:lpstr>
      <vt:lpstr>Calibri</vt:lpstr>
      <vt:lpstr>Times New Roman</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Connected Vehicle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All Over The News…….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 the possibility of cyber-attack.  Ensure the security of police vehicle fleets.  Develop a forensic capability  to examine and analyze a vehicle at the scene of an incident.    </vt:lpstr>
      <vt:lpstr>Project Phases – 90 Days</vt:lpstr>
      <vt:lpstr>Cars Now Contain Lots of Cyber Attack Access Paths</vt:lpstr>
      <vt:lpstr>PowerPoint Presentation</vt:lpstr>
      <vt:lpstr>PowerPoint Presentation</vt:lpstr>
      <vt:lpstr>PowerPoint Presentation</vt:lpstr>
      <vt:lpstr>PowerPoint Presentation</vt:lpstr>
      <vt:lpstr>PowerPoint Presentation</vt:lpstr>
      <vt:lpstr>PowerPoint Presentation</vt:lpstr>
      <vt:lpstr>Recommendations </vt:lpstr>
      <vt:lpstr>Recommendations cont.</vt:lpstr>
      <vt:lpstr>Recommendations cont.</vt:lpstr>
      <vt:lpstr>Recommendations cont.</vt:lpstr>
      <vt:lpstr>Recommendations cont.</vt:lpstr>
      <vt:lpstr>Recommendations cont.</vt:lpstr>
      <vt:lpstr>Recommendations cont.</vt:lpstr>
      <vt:lpstr>Recommendations cont.</vt:lpstr>
      <vt:lpstr>Captain Jerry Davis Virginia State Police - Wytheville jerry.davis@vsp.virginia.gov (276) 223-4241   </vt:lpstr>
    </vt:vector>
  </TitlesOfParts>
  <Company>Virginia IT Infrastructure Partnership</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susan.cody</dc:creator>
  <cp:lastModifiedBy>Erin Schrad</cp:lastModifiedBy>
  <cp:revision>116</cp:revision>
  <cp:lastPrinted>2017-09-07T18:53:21Z</cp:lastPrinted>
  <dcterms:created xsi:type="dcterms:W3CDTF">2014-09-10T17:42:57Z</dcterms:created>
  <dcterms:modified xsi:type="dcterms:W3CDTF">2017-10-19T17:30:08Z</dcterms:modified>
</cp:coreProperties>
</file>