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25"/>
  </p:notesMasterIdLst>
  <p:handoutMasterIdLst>
    <p:handoutMasterId r:id="rId26"/>
  </p:handoutMasterIdLst>
  <p:sldIdLst>
    <p:sldId id="258" r:id="rId3"/>
    <p:sldId id="260" r:id="rId4"/>
    <p:sldId id="259" r:id="rId5"/>
    <p:sldId id="269" r:id="rId6"/>
    <p:sldId id="270" r:id="rId7"/>
    <p:sldId id="271" r:id="rId8"/>
    <p:sldId id="273" r:id="rId9"/>
    <p:sldId id="274" r:id="rId10"/>
    <p:sldId id="275" r:id="rId11"/>
    <p:sldId id="285" r:id="rId12"/>
    <p:sldId id="286" r:id="rId13"/>
    <p:sldId id="276" r:id="rId14"/>
    <p:sldId id="277" r:id="rId15"/>
    <p:sldId id="278" r:id="rId16"/>
    <p:sldId id="266" r:id="rId17"/>
    <p:sldId id="261" r:id="rId18"/>
    <p:sldId id="287" r:id="rId19"/>
    <p:sldId id="264" r:id="rId20"/>
    <p:sldId id="265" r:id="rId21"/>
    <p:sldId id="290" r:id="rId22"/>
    <p:sldId id="268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B1E"/>
    <a:srgbClr val="FF9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55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8FDB1-338C-E544-AE60-E29179AD4D72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36E63-D51A-7C49-8935-EF5886B2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70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7838C-7718-4A29-83D0-0D16A9FEE8A1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5FD02-8D3D-4029-9E1B-5C04ED64C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8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D2BA2-0E4D-47B0-8500-B9665A823C6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3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17197"/>
            <a:ext cx="10515600" cy="10117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24916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92289" y="6356356"/>
            <a:ext cx="169582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156D003-86A0-7F4A-990E-0FC2DC0121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17196"/>
            <a:ext cx="10515600" cy="101018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24916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038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92289" y="6356356"/>
            <a:ext cx="169582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156D003-86A0-7F4A-990E-0FC2DC0121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92289" y="6356356"/>
            <a:ext cx="169582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156D003-86A0-7F4A-990E-0FC2DC0121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7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9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9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92289" y="6356356"/>
            <a:ext cx="169582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156D003-86A0-7F4A-990E-0FC2DC0121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29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203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203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292289" y="6356356"/>
            <a:ext cx="169582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156D003-86A0-7F4A-990E-0FC2DC0121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0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729634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659659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92289" y="6356356"/>
            <a:ext cx="169582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156D003-86A0-7F4A-990E-0FC2DC0121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1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92289" y="6356356"/>
            <a:ext cx="169582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156D003-86A0-7F4A-990E-0FC2DC0121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7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theme" Target="../theme/theme2.xml"/><Relationship Id="rId9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92289" y="6356356"/>
            <a:ext cx="169582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156D003-86A0-7F4A-990E-0FC2DC0121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6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514350" rtl="0" eaLnBrk="1" latinLnBrk="0" hangingPunct="1">
        <a:lnSpc>
          <a:spcPct val="90000"/>
        </a:lnSpc>
        <a:spcBef>
          <a:spcPct val="0"/>
        </a:spcBef>
        <a:buNone/>
        <a:defRPr sz="3038" kern="1200">
          <a:solidFill>
            <a:srgbClr val="E09B1E"/>
          </a:solidFill>
          <a:latin typeface="Arial" charset="0"/>
          <a:ea typeface="Arial" charset="0"/>
          <a:cs typeface="Arial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7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92289" y="6356356"/>
            <a:ext cx="1695824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156D003-86A0-7F4A-990E-0FC2DC0121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4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8" r:id="rId5"/>
    <p:sldLayoutId id="2147483659" r:id="rId6"/>
    <p:sldLayoutId id="214748366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1" kern="1200">
          <a:solidFill>
            <a:srgbClr val="E09B1E"/>
          </a:solidFill>
          <a:latin typeface="Arial" charset="0"/>
          <a:ea typeface="Arial" charset="0"/>
          <a:cs typeface="Arial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1.png"/><Relationship Id="rId1" Type="http://schemas.openxmlformats.org/officeDocument/2006/relationships/video" Target="NULL" TargetMode="External"/><Relationship Id="rId2" Type="http://schemas.microsoft.com/office/2007/relationships/media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7.png"/><Relationship Id="rId1" Type="http://schemas.openxmlformats.org/officeDocument/2006/relationships/video" Target="NULL" TargetMode="External"/><Relationship Id="rId2" Type="http://schemas.microsoft.com/office/2007/relationships/media" Target="../media/media3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Innovative Education and Enforcement Campaigns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Distracted Driving</a:t>
            </a:r>
          </a:p>
        </p:txBody>
      </p:sp>
    </p:spTree>
    <p:extLst>
      <p:ext uri="{BB962C8B-B14F-4D97-AF65-F5344CB8AC3E}">
        <p14:creationId xmlns:p14="http://schemas.microsoft.com/office/powerpoint/2010/main" val="157228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52650" y="365130"/>
            <a:ext cx="7886700" cy="1325563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b="1" kern="1200">
                <a:solidFill>
                  <a:srgbClr val="E09B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dirty="0">
                <a:effectLst>
                  <a:outerShdw blurRad="50800" dist="50800" dir="3780000" algn="ctr" rotWithShape="0">
                    <a:schemeClr val="tx1"/>
                  </a:outerShdw>
                </a:effectLst>
              </a:rPr>
              <a:t>Florida Study</a:t>
            </a:r>
          </a:p>
        </p:txBody>
      </p:sp>
    </p:spTree>
    <p:extLst>
      <p:ext uri="{BB962C8B-B14F-4D97-AF65-F5344CB8AC3E}">
        <p14:creationId xmlns:p14="http://schemas.microsoft.com/office/powerpoint/2010/main" val="15466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52650" y="365130"/>
            <a:ext cx="7886700" cy="1325563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b="1" kern="1200">
                <a:solidFill>
                  <a:srgbClr val="E09B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dirty="0">
                <a:effectLst>
                  <a:outerShdw blurRad="50800" dist="50800" dir="3780000" algn="ctr" rotWithShape="0">
                    <a:schemeClr val="tx1"/>
                  </a:outerShdw>
                </a:effectLst>
              </a:rPr>
              <a:t>Florida Study</a:t>
            </a:r>
          </a:p>
        </p:txBody>
      </p:sp>
      <p:pic>
        <p:nvPicPr>
          <p:cNvPr id="4" name="The Hazards of Distracted Driv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865"/>
                  <p14:fade out="2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9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effectLst>
                  <a:outerShdw blurRad="50800" dist="50800" dir="3780000" algn="ctr" rotWithShape="0">
                    <a:schemeClr val="tx1"/>
                  </a:outerShdw>
                </a:effectLst>
              </a:rPr>
              <a:t>Loudoun</a:t>
            </a:r>
            <a:r>
              <a:rPr lang="en-US" dirty="0">
                <a:effectLst>
                  <a:outerShdw blurRad="50800" dist="50800" dir="3780000" algn="ctr" rotWithShape="0">
                    <a:schemeClr val="tx1"/>
                  </a:outerShdw>
                </a:effectLst>
              </a:rPr>
              <a:t> </a:t>
            </a:r>
            <a:r>
              <a:rPr lang="en-US" sz="3600" dirty="0">
                <a:effectLst>
                  <a:outerShdw blurRad="50800" dist="50800" dir="3780000" algn="ctr" rotWithShape="0">
                    <a:schemeClr val="tx1"/>
                  </a:outerShdw>
                </a:effectLst>
              </a:rPr>
              <a:t>County, Virginia</a:t>
            </a:r>
          </a:p>
        </p:txBody>
      </p:sp>
    </p:spTree>
    <p:extLst>
      <p:ext uri="{BB962C8B-B14F-4D97-AF65-F5344CB8AC3E}">
        <p14:creationId xmlns:p14="http://schemas.microsoft.com/office/powerpoint/2010/main" val="39109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50800" dist="50800" dir="3780000" algn="ctr" rotWithShape="0">
                    <a:schemeClr val="tx1"/>
                  </a:outerShdw>
                </a:effectLst>
              </a:rPr>
              <a:t>Loudoun County, Virginia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017" y="1690692"/>
            <a:ext cx="6845967" cy="380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4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effectLst>
                  <a:outerShdw blurRad="50800" dist="50800" dir="3780000" algn="ctr" rotWithShape="0">
                    <a:schemeClr val="tx1"/>
                  </a:outerShdw>
                </a:effectLst>
              </a:rPr>
              <a:t>Loudoun</a:t>
            </a:r>
            <a:r>
              <a:rPr lang="en-US" dirty="0">
                <a:effectLst>
                  <a:outerShdw blurRad="50800" dist="50800" dir="3780000" algn="ctr" rotWithShape="0">
                    <a:schemeClr val="tx1"/>
                  </a:outerShdw>
                </a:effectLst>
              </a:rPr>
              <a:t> County, Virginia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090" y="1551009"/>
            <a:ext cx="7131614" cy="40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0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effectLst>
                  <a:outerShdw blurRad="50800" dist="50800" dir="3780000" algn="ctr" rotWithShape="0">
                    <a:schemeClr val="tx1"/>
                  </a:outerShdw>
                </a:effectLst>
              </a:rPr>
              <a:t>Montgomery County, MD</a:t>
            </a:r>
          </a:p>
        </p:txBody>
      </p:sp>
    </p:spTree>
    <p:extLst>
      <p:ext uri="{BB962C8B-B14F-4D97-AF65-F5344CB8AC3E}">
        <p14:creationId xmlns:p14="http://schemas.microsoft.com/office/powerpoint/2010/main" val="173026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'Homeless' cop helps catch distracted driv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3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1167"/>
            <a:ext cx="9144000" cy="690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effectLst>
                  <a:outerShdw blurRad="50800" dist="50800" dir="3780000" algn="ctr" rotWithShape="0">
                    <a:schemeClr val="tx1"/>
                  </a:outerShdw>
                </a:effectLst>
              </a:rPr>
              <a:t>Michigan</a:t>
            </a:r>
          </a:p>
        </p:txBody>
      </p:sp>
    </p:spTree>
    <p:extLst>
      <p:ext uri="{BB962C8B-B14F-4D97-AF65-F5344CB8AC3E}">
        <p14:creationId xmlns:p14="http://schemas.microsoft.com/office/powerpoint/2010/main" val="39960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effectLst>
                  <a:outerShdw blurRad="50800" dist="50800" dir="3780000" algn="ctr" rotWithShape="0">
                    <a:schemeClr val="tx1"/>
                  </a:outerShdw>
                </a:effectLst>
              </a:rPr>
              <a:t>Michigan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8227" y="2631761"/>
            <a:ext cx="5881255" cy="20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611" y="1500188"/>
            <a:ext cx="7042463" cy="4000500"/>
          </a:xfrm>
        </p:spPr>
      </p:pic>
    </p:spTree>
    <p:extLst>
      <p:ext uri="{BB962C8B-B14F-4D97-AF65-F5344CB8AC3E}">
        <p14:creationId xmlns:p14="http://schemas.microsoft.com/office/powerpoint/2010/main" val="35714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troit Free Pres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56.35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768" y="824753"/>
            <a:ext cx="9125232" cy="521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7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426826" y="1319513"/>
            <a:ext cx="7430946" cy="424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0" rIns="51435" bIns="2571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78A"/>
              </a:buClr>
              <a:buFont typeface="Calibri" pitchFamily="34" charset="0"/>
              <a:buChar char="•"/>
              <a:defRPr sz="3200">
                <a:solidFill>
                  <a:srgbClr val="04060B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  <a:defRPr sz="2700">
                <a:solidFill>
                  <a:srgbClr val="04060B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4060B"/>
              </a:buClr>
              <a:buChar char="–"/>
              <a:defRPr sz="2400">
                <a:solidFill>
                  <a:srgbClr val="04060B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78A"/>
              </a:buClr>
              <a:buFont typeface="Times New Roman" pitchFamily="18" charset="0"/>
              <a:buChar char="•"/>
              <a:defRPr sz="2000">
                <a:solidFill>
                  <a:srgbClr val="04060B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4060B"/>
              </a:buClr>
              <a:buChar char="–"/>
              <a:defRPr sz="2000">
                <a:solidFill>
                  <a:srgbClr val="04060B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468E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468E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468E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6468E"/>
                </a:solidFill>
                <a:latin typeface="+mn-lt"/>
              </a:defRPr>
            </a:lvl9pPr>
          </a:lstStyle>
          <a:p>
            <a:pPr>
              <a:buClrTx/>
            </a:pPr>
            <a:r>
              <a:rPr lang="en-US" altLang="en-US" sz="2800" kern="0" dirty="0">
                <a:ea typeface="ＭＳ Ｐゴシック" pitchFamily="34" charset="-128"/>
              </a:rPr>
              <a:t>Target ages 16-19, 20+ </a:t>
            </a:r>
          </a:p>
          <a:p>
            <a:pPr>
              <a:buClrTx/>
            </a:pPr>
            <a:r>
              <a:rPr lang="en-US" altLang="en-US" sz="2800" kern="0" dirty="0">
                <a:ea typeface="ＭＳ Ｐゴシック" pitchFamily="34" charset="-128"/>
              </a:rPr>
              <a:t>Strategic plan: statewide surveys/enforcement</a:t>
            </a:r>
          </a:p>
          <a:p>
            <a:pPr>
              <a:buClrTx/>
            </a:pPr>
            <a:r>
              <a:rPr lang="en-US" altLang="en-US" sz="2800" kern="0" dirty="0">
                <a:ea typeface="ＭＳ Ｐゴシック" pitchFamily="34" charset="-128"/>
              </a:rPr>
              <a:t>Agency wide training</a:t>
            </a:r>
          </a:p>
          <a:p>
            <a:pPr>
              <a:buClrTx/>
            </a:pPr>
            <a:r>
              <a:rPr lang="en-US" altLang="en-US" sz="2800" kern="0" dirty="0">
                <a:ea typeface="ＭＳ Ｐゴシック" pitchFamily="34" charset="-128"/>
              </a:rPr>
              <a:t>Education:</a:t>
            </a:r>
          </a:p>
          <a:p>
            <a:pPr lvl="1"/>
            <a:r>
              <a:rPr lang="en-US" altLang="en-US" sz="2400" kern="0" dirty="0">
                <a:ea typeface="ＭＳ Ｐゴシック" pitchFamily="34" charset="-128"/>
              </a:rPr>
              <a:t>“Impact Teen Drivers”</a:t>
            </a:r>
          </a:p>
          <a:p>
            <a:pPr lvl="1"/>
            <a:r>
              <a:rPr lang="en-US" altLang="en-US" sz="2400" kern="0" dirty="0">
                <a:ea typeface="ＭＳ Ｐゴシック" pitchFamily="34" charset="-128"/>
              </a:rPr>
              <a:t>“Smart Start”</a:t>
            </a:r>
          </a:p>
          <a:p>
            <a:pPr lvl="1"/>
            <a:r>
              <a:rPr lang="en-US" altLang="en-US" sz="2400" kern="0" dirty="0">
                <a:ea typeface="ＭＳ Ｐゴシック" pitchFamily="34" charset="-128"/>
              </a:rPr>
              <a:t>Adult safety presentations</a:t>
            </a:r>
          </a:p>
          <a:p>
            <a:pPr lvl="1"/>
            <a:r>
              <a:rPr lang="en-US" altLang="en-US" sz="2400" kern="0" dirty="0">
                <a:ea typeface="ＭＳ Ｐゴシック" pitchFamily="34" charset="-128"/>
              </a:rPr>
              <a:t>Highway messaging</a:t>
            </a:r>
          </a:p>
          <a:p>
            <a:pPr lvl="1"/>
            <a:r>
              <a:rPr lang="en-US" altLang="en-US" sz="2400" kern="0" dirty="0">
                <a:ea typeface="ＭＳ Ｐゴシック" pitchFamily="34" charset="-128"/>
              </a:rPr>
              <a:t>Social media</a:t>
            </a:r>
          </a:p>
          <a:p>
            <a:pPr>
              <a:buClrTx/>
            </a:pPr>
            <a:endParaRPr lang="en-US" altLang="en-US" sz="1575" kern="0" dirty="0">
              <a:ea typeface="ＭＳ Ｐゴシック" pitchFamily="34" charset="-128"/>
            </a:endParaRPr>
          </a:p>
        </p:txBody>
      </p:sp>
      <p:pic>
        <p:nvPicPr>
          <p:cNvPr id="4" name="Picture 5" descr="https://encrypted-tbn2.gstatic.com/images?q=tbn:ANd9GcRZwEi0PKT4AfIchm8ULUduL6ag267Ke0jYHM2J3lS94zlbuaVf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219" y="3018839"/>
            <a:ext cx="2268819" cy="195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36112" y="594401"/>
            <a:ext cx="6117402" cy="725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09B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200" dirty="0">
                <a:effectLst>
                  <a:outerShdw blurRad="50800" dist="50800" dir="3780000" algn="ctr" rotWithShape="0">
                    <a:schemeClr val="tx1"/>
                  </a:outerShdw>
                </a:effectLst>
              </a:rPr>
              <a:t>California Highway Patrol</a:t>
            </a:r>
          </a:p>
        </p:txBody>
      </p:sp>
    </p:spTree>
    <p:extLst>
      <p:ext uri="{BB962C8B-B14F-4D97-AF65-F5344CB8AC3E}">
        <p14:creationId xmlns:p14="http://schemas.microsoft.com/office/powerpoint/2010/main" val="35446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  <a:effectLst/>
        </p:spPr>
        <p:txBody>
          <a:bodyPr>
            <a:normAutofit/>
          </a:bodyPr>
          <a:lstStyle/>
          <a:p>
            <a:pPr algn="ctr"/>
            <a:r>
              <a:rPr lang="en-US" sz="3600" dirty="0">
                <a:ln>
                  <a:solidFill>
                    <a:schemeClr val="accent1"/>
                  </a:solidFill>
                </a:ln>
                <a:effectLst>
                  <a:outerShdw blurRad="50800" dist="50800" dir="2280000" algn="ctr" rotWithShape="0">
                    <a:schemeClr val="tx1"/>
                  </a:outerShdw>
                </a:effectLst>
              </a:rPr>
              <a:t>Fergus@theiacp.org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/>
              <a:t>Mike Fergus</a:t>
            </a:r>
          </a:p>
          <a:p>
            <a:pPr marL="0" indent="0" algn="ctr">
              <a:buNone/>
            </a:pPr>
            <a:r>
              <a:rPr lang="en-US" sz="3200" dirty="0"/>
              <a:t>Program Manager</a:t>
            </a:r>
          </a:p>
          <a:p>
            <a:pPr marL="0" indent="0" algn="ctr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519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461" y="996230"/>
            <a:ext cx="6901071" cy="49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7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461" y="998274"/>
            <a:ext cx="6901071" cy="49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955" y="998274"/>
            <a:ext cx="6898080" cy="49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955" y="1000320"/>
            <a:ext cx="6898080" cy="492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9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956" y="1000320"/>
            <a:ext cx="6888083" cy="492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2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956" y="1004159"/>
            <a:ext cx="6888083" cy="491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1" y="1154827"/>
            <a:ext cx="6700835" cy="491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79_IACP_Presentation-BLUE" id="{81EADEE4-B106-2740-B739-E32A193BDF1C}" vid="{EE36B792-2CAA-8C45-A61B-12DD0849ADB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79_IACP_Presentation-BLUE" id="{81EADEE4-B106-2740-B739-E32A193BDF1C}" vid="{94069319-F128-B44B-8BB9-83D2F5FC10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202279_IACP_Presentation-BLUE</Template>
  <TotalTime>459</TotalTime>
  <Words>70</Words>
  <Application>Microsoft Macintosh PowerPoint</Application>
  <PresentationFormat>Widescreen</PresentationFormat>
  <Paragraphs>28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ＭＳ Ｐゴシック</vt:lpstr>
      <vt:lpstr>Times New Roman</vt:lpstr>
      <vt:lpstr>Arial</vt:lpstr>
      <vt:lpstr>Office Theme</vt:lpstr>
      <vt:lpstr>Custom Design</vt:lpstr>
      <vt:lpstr>Distracted Driving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Loudoun County, Virginia</vt:lpstr>
      <vt:lpstr>Loudoun County, Virginia</vt:lpstr>
      <vt:lpstr>Loudoun County, Virginia</vt:lpstr>
      <vt:lpstr>Montgomery County, MD</vt:lpstr>
      <vt:lpstr>PowerPoint Presentation</vt:lpstr>
      <vt:lpstr>PowerPoint Presentation</vt:lpstr>
      <vt:lpstr>Michigan</vt:lpstr>
      <vt:lpstr>Michigan</vt:lpstr>
      <vt:lpstr>PowerPoint Presentation</vt:lpstr>
      <vt:lpstr>PowerPoint Presentation</vt:lpstr>
      <vt:lpstr>Fergus@theiacp.org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Shellenberger</dc:creator>
  <cp:lastModifiedBy>Erin Schrad</cp:lastModifiedBy>
  <cp:revision>34</cp:revision>
  <cp:lastPrinted>2017-10-19T17:37:43Z</cp:lastPrinted>
  <dcterms:created xsi:type="dcterms:W3CDTF">2017-03-13T19:01:45Z</dcterms:created>
  <dcterms:modified xsi:type="dcterms:W3CDTF">2017-10-19T17:38:52Z</dcterms:modified>
</cp:coreProperties>
</file>